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58" r:id="rId4"/>
    <p:sldId id="285" r:id="rId5"/>
    <p:sldId id="284" r:id="rId6"/>
    <p:sldId id="262" r:id="rId7"/>
    <p:sldId id="263" r:id="rId8"/>
    <p:sldId id="276" r:id="rId9"/>
    <p:sldId id="259" r:id="rId10"/>
    <p:sldId id="260" r:id="rId11"/>
    <p:sldId id="264" r:id="rId12"/>
    <p:sldId id="261" r:id="rId13"/>
    <p:sldId id="283" r:id="rId14"/>
    <p:sldId id="275" r:id="rId15"/>
    <p:sldId id="277" r:id="rId16"/>
    <p:sldId id="279" r:id="rId17"/>
    <p:sldId id="273" r:id="rId18"/>
    <p:sldId id="274" r:id="rId19"/>
    <p:sldId id="266" r:id="rId20"/>
    <p:sldId id="267" r:id="rId21"/>
    <p:sldId id="270" r:id="rId22"/>
    <p:sldId id="287" r:id="rId23"/>
    <p:sldId id="289" r:id="rId24"/>
    <p:sldId id="288" r:id="rId25"/>
    <p:sldId id="286" r:id="rId26"/>
    <p:sldId id="280" r:id="rId27"/>
    <p:sldId id="290" r:id="rId28"/>
    <p:sldId id="281" r:id="rId29"/>
    <p:sldId id="268" r:id="rId30"/>
    <p:sldId id="291" r:id="rId31"/>
    <p:sldId id="282" r:id="rId32"/>
    <p:sldId id="271" r:id="rId33"/>
    <p:sldId id="272" r:id="rId34"/>
    <p:sldId id="278" r:id="rId35"/>
    <p:sldId id="26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BD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956" autoAdjust="0"/>
  </p:normalViewPr>
  <p:slideViewPr>
    <p:cSldViewPr snapToGrid="0" snapToObjects="1">
      <p:cViewPr varScale="1">
        <p:scale>
          <a:sx n="67" d="100"/>
          <a:sy n="67" d="100"/>
        </p:scale>
        <p:origin x="206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AF82EB-4582-B74B-9183-A7369070A4D1}" type="datetimeFigureOut">
              <a:rPr lang="en-US" smtClean="0"/>
              <a:t>7/15/2020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8AAB7B-7217-6D48-A45C-77D829404627}" type="slidenum">
              <a:rPr lang="en-US" smtClean="0"/>
              <a:t>‹#›</a:t>
            </a:fld>
            <a:endParaRPr lang="en-US"/>
          </a:p>
        </p:txBody>
      </p:sp>
    </p:spTree>
    <p:extLst>
      <p:ext uri="{BB962C8B-B14F-4D97-AF65-F5344CB8AC3E}">
        <p14:creationId xmlns:p14="http://schemas.microsoft.com/office/powerpoint/2010/main" val="23416131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apnews.com/a35ba8a0200c4a27943da3b9254b9fe5"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v2.com/learn/scholarship"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Throw ball around the room to different students to see what they know about </a:t>
            </a:r>
            <a:r>
              <a:rPr lang="en-US" dirty="0" err="1" smtClean="0"/>
              <a:t>vaping</a:t>
            </a:r>
            <a:r>
              <a:rPr lang="en-US" dirty="0" smtClean="0"/>
              <a:t>. This</a:t>
            </a:r>
            <a:r>
              <a:rPr lang="en-US" baseline="0" dirty="0" smtClean="0"/>
              <a:t> helps to understand where the </a:t>
            </a:r>
            <a:r>
              <a:rPr lang="en-US" baseline="0" dirty="0" err="1" smtClean="0"/>
              <a:t>coversation</a:t>
            </a:r>
            <a:r>
              <a:rPr lang="en-US" baseline="0" dirty="0" smtClean="0"/>
              <a:t> will lead or important information that needs to be covered.</a:t>
            </a:r>
          </a:p>
          <a:p>
            <a:r>
              <a:rPr lang="en-US" baseline="0" dirty="0" smtClean="0"/>
              <a:t>If no one volunteers to start you can start by asking a number of different questions:</a:t>
            </a:r>
          </a:p>
          <a:p>
            <a:r>
              <a:rPr lang="en-US" baseline="0" dirty="0" smtClean="0"/>
              <a:t>Are </a:t>
            </a:r>
            <a:r>
              <a:rPr lang="en-US" baseline="0" dirty="0" err="1" smtClean="0"/>
              <a:t>vapes</a:t>
            </a:r>
            <a:r>
              <a:rPr lang="en-US" baseline="0" dirty="0" smtClean="0"/>
              <a:t> harmful?</a:t>
            </a:r>
          </a:p>
          <a:p>
            <a:r>
              <a:rPr lang="en-US" baseline="0" dirty="0" smtClean="0"/>
              <a:t>Do </a:t>
            </a:r>
            <a:r>
              <a:rPr lang="en-US" baseline="0" dirty="0" err="1" smtClean="0"/>
              <a:t>vapes</a:t>
            </a:r>
            <a:r>
              <a:rPr lang="en-US" baseline="0" dirty="0" smtClean="0"/>
              <a:t> cause disease?</a:t>
            </a:r>
          </a:p>
          <a:p>
            <a:r>
              <a:rPr lang="en-US" baseline="0" dirty="0" smtClean="0"/>
              <a:t>Is second hand vapor exposure dangerous?</a:t>
            </a:r>
          </a:p>
          <a:p>
            <a:r>
              <a:rPr lang="en-US" baseline="0" dirty="0" smtClean="0"/>
              <a:t>Are these things regulated?</a:t>
            </a:r>
            <a:endParaRPr lang="en-US" dirty="0"/>
          </a:p>
        </p:txBody>
      </p:sp>
      <p:sp>
        <p:nvSpPr>
          <p:cNvPr id="4" name="Slide Number Placeholder 3"/>
          <p:cNvSpPr>
            <a:spLocks noGrp="1"/>
          </p:cNvSpPr>
          <p:nvPr>
            <p:ph type="sldNum" sz="quarter" idx="10"/>
          </p:nvPr>
        </p:nvSpPr>
        <p:spPr/>
        <p:txBody>
          <a:bodyPr/>
          <a:lstStyle/>
          <a:p>
            <a:fld id="{BA8AAB7B-7217-6D48-A45C-77D829404627}" type="slidenum">
              <a:rPr lang="en-US" smtClean="0"/>
              <a:t>2</a:t>
            </a:fld>
            <a:endParaRPr lang="en-US"/>
          </a:p>
        </p:txBody>
      </p:sp>
    </p:spTree>
    <p:extLst>
      <p:ext uri="{BB962C8B-B14F-4D97-AF65-F5344CB8AC3E}">
        <p14:creationId xmlns:p14="http://schemas.microsoft.com/office/powerpoint/2010/main" val="3025833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Has anyone</a:t>
            </a:r>
            <a:r>
              <a:rPr lang="en-US" baseline="0" dirty="0" smtClean="0"/>
              <a:t> ever head of popcorn lung? </a:t>
            </a:r>
          </a:p>
          <a:p>
            <a:r>
              <a:rPr lang="en-US" baseline="0" dirty="0" smtClean="0"/>
              <a:t>Does anyone want to explain where popular lung originated?</a:t>
            </a:r>
            <a:endParaRPr lang="en-US" dirty="0" smtClean="0"/>
          </a:p>
          <a:p>
            <a:r>
              <a:rPr lang="en-US" dirty="0" smtClean="0"/>
              <a:t>Popcorn lung started</a:t>
            </a:r>
            <a:r>
              <a:rPr lang="en-US" baseline="0" dirty="0" smtClean="0"/>
              <a:t> in a popcorn factory that made and created microwave popcorn. There is a chemical in the buttery flavoring of popcorn called </a:t>
            </a:r>
            <a:r>
              <a:rPr lang="en-US" baseline="0" dirty="0" err="1" smtClean="0"/>
              <a:t>diacetyl</a:t>
            </a:r>
            <a:r>
              <a:rPr lang="en-US" baseline="0" dirty="0" smtClean="0"/>
              <a:t> which is used as a food additive. After being exposed to the smell of the buttery flavoring of popcorn in the factory and breathing it in all of the time, many popcorn factory workers got very sick and had severe damage to their lungs that is not reversible, naming this disease popcorn lung. Popcorn lung causes inflammation and scarring in the lungs that reduces air flow making it very difficult to breath. This disease can be deadly.</a:t>
            </a:r>
          </a:p>
          <a:p>
            <a:endParaRPr lang="en-US" baseline="0" dirty="0" smtClean="0"/>
          </a:p>
          <a:p>
            <a:r>
              <a:rPr lang="en-US" baseline="0" dirty="0" smtClean="0"/>
              <a:t>“Why is it safe for oral consumption, but not </a:t>
            </a:r>
            <a:r>
              <a:rPr lang="en-US" baseline="0" dirty="0" err="1" smtClean="0"/>
              <a:t>vaping</a:t>
            </a:r>
            <a:r>
              <a:rPr lang="en-US" baseline="0" dirty="0" smtClean="0"/>
              <a:t>”- our stomachs contain acid that can break down certain chemicals that our lungs do not have the ability to do.</a:t>
            </a:r>
            <a:endParaRPr lang="en-US" dirty="0"/>
          </a:p>
        </p:txBody>
      </p:sp>
      <p:sp>
        <p:nvSpPr>
          <p:cNvPr id="4" name="Slide Number Placeholder 3"/>
          <p:cNvSpPr>
            <a:spLocks noGrp="1"/>
          </p:cNvSpPr>
          <p:nvPr>
            <p:ph type="sldNum" sz="quarter" idx="10"/>
          </p:nvPr>
        </p:nvSpPr>
        <p:spPr/>
        <p:txBody>
          <a:bodyPr/>
          <a:lstStyle/>
          <a:p>
            <a:fld id="{BA8AAB7B-7217-6D48-A45C-77D829404627}" type="slidenum">
              <a:rPr lang="en-US" smtClean="0"/>
              <a:t>12</a:t>
            </a:fld>
            <a:endParaRPr lang="en-US"/>
          </a:p>
        </p:txBody>
      </p:sp>
    </p:spTree>
    <p:extLst>
      <p:ext uri="{BB962C8B-B14F-4D97-AF65-F5344CB8AC3E}">
        <p14:creationId xmlns:p14="http://schemas.microsoft.com/office/powerpoint/2010/main" val="2371252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E-cigarettes sometimes explode if they are not charged correctly and for several other reasons. 195 </a:t>
            </a:r>
            <a:r>
              <a:rPr lang="en-US" dirty="0" err="1" smtClean="0"/>
              <a:t>vapes</a:t>
            </a:r>
            <a:r>
              <a:rPr lang="en-US" dirty="0" smtClean="0"/>
              <a:t> exploded from 2009 to 2016, causing severe injuries to those using them. Some people have even died. Click the link above</a:t>
            </a:r>
            <a:r>
              <a:rPr lang="en-US" baseline="0" dirty="0" smtClean="0"/>
              <a:t> to watch a short video about devices exploding.</a:t>
            </a:r>
            <a:endParaRPr lang="en-US" dirty="0" smtClean="0"/>
          </a:p>
        </p:txBody>
      </p:sp>
      <p:sp>
        <p:nvSpPr>
          <p:cNvPr id="4" name="Slide Number Placeholder 3"/>
          <p:cNvSpPr>
            <a:spLocks noGrp="1"/>
          </p:cNvSpPr>
          <p:nvPr>
            <p:ph type="sldNum" sz="quarter" idx="10"/>
          </p:nvPr>
        </p:nvSpPr>
        <p:spPr/>
        <p:txBody>
          <a:bodyPr/>
          <a:lstStyle/>
          <a:p>
            <a:fld id="{BA8AAB7B-7217-6D48-A45C-77D829404627}" type="slidenum">
              <a:rPr lang="en-US" smtClean="0"/>
              <a:t>13</a:t>
            </a:fld>
            <a:endParaRPr lang="en-US"/>
          </a:p>
        </p:txBody>
      </p:sp>
    </p:spTree>
    <p:extLst>
      <p:ext uri="{BB962C8B-B14F-4D97-AF65-F5344CB8AC3E}">
        <p14:creationId xmlns:p14="http://schemas.microsoft.com/office/powerpoint/2010/main" val="3039743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8AAB7B-7217-6D48-A45C-77D829404627}" type="slidenum">
              <a:rPr lang="en-US" smtClean="0"/>
              <a:t>15</a:t>
            </a:fld>
            <a:endParaRPr lang="en-US"/>
          </a:p>
        </p:txBody>
      </p:sp>
    </p:spTree>
    <p:extLst>
      <p:ext uri="{BB962C8B-B14F-4D97-AF65-F5344CB8AC3E}">
        <p14:creationId xmlns:p14="http://schemas.microsoft.com/office/powerpoint/2010/main" val="3835063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2009 Family Smoking Prevention and Tobacco Control Act banned flavors in cigarettes — except menthol — to curb youth appeal.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E-cigarette companies capitalize on this gap in regulation by offering kid-friendly flavors, such as cotton candy and gummi bear, and packaging e-liquids to look like common and appealing food items.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Several e-cigarette companies are offering scholarships, ranging from $250 to $5,000, asking students to write essays on topics like whether </a:t>
            </a:r>
            <a:r>
              <a:rPr lang="en-US" sz="1200" kern="1200" dirty="0" err="1" smtClean="0">
                <a:solidFill>
                  <a:schemeClr val="tx1"/>
                </a:solidFill>
                <a:latin typeface="+mn-lt"/>
                <a:ea typeface="+mn-ea"/>
                <a:cs typeface="+mn-cs"/>
              </a:rPr>
              <a:t>vaping</a:t>
            </a:r>
            <a:r>
              <a:rPr lang="en-US" sz="1200" kern="1200" dirty="0" smtClean="0">
                <a:solidFill>
                  <a:schemeClr val="tx1"/>
                </a:solidFill>
                <a:latin typeface="+mn-lt"/>
                <a:ea typeface="+mn-ea"/>
                <a:cs typeface="+mn-cs"/>
              </a:rPr>
              <a:t> could have potential benefits.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hlinkClick r:id="rId3"/>
              </a:rPr>
              <a:t>F</a:t>
            </a:r>
            <a:r>
              <a:rPr lang="en-US" sz="1200" b="0" u="sng" kern="1200" dirty="0" smtClean="0">
                <a:solidFill>
                  <a:schemeClr val="tx1"/>
                </a:solidFill>
                <a:latin typeface="+mn-lt"/>
                <a:ea typeface="+mn-ea"/>
                <a:cs typeface="+mn-cs"/>
                <a:hlinkClick r:id="rId3"/>
              </a:rPr>
              <a:t>or example, </a:t>
            </a:r>
            <a:r>
              <a:rPr lang="en-US" sz="1200" b="0" u="sng" kern="1200" dirty="0" smtClean="0">
                <a:solidFill>
                  <a:schemeClr val="tx1"/>
                </a:solidFill>
                <a:latin typeface="+mn-lt"/>
                <a:ea typeface="+mn-ea"/>
                <a:cs typeface="+mn-cs"/>
                <a:hlinkClick r:id="rId4"/>
              </a:rPr>
              <a:t>one company asks applicants to write about whether e-cigarettes minimize smoking’s negative effects.</a:t>
            </a:r>
            <a:r>
              <a:rPr lang="en-US" sz="1200" b="0" u="sng" kern="1200" dirty="0" smtClean="0">
                <a:solidFill>
                  <a:schemeClr val="tx1"/>
                </a:solidFill>
                <a:latin typeface="+mn-lt"/>
                <a:ea typeface="+mn-ea"/>
                <a:cs typeface="+mn-cs"/>
              </a:rPr>
              <a:t> </a:t>
            </a:r>
            <a:r>
              <a:rPr lang="en-US" sz="1200" b="0" u="none" kern="1200" dirty="0" smtClean="0">
                <a:solidFill>
                  <a:schemeClr val="tx1"/>
                </a:solidFill>
                <a:latin typeface="+mn-lt"/>
                <a:ea typeface="+mn-ea"/>
                <a:cs typeface="+mn-cs"/>
              </a:rPr>
              <a:t>Advertised</a:t>
            </a:r>
            <a:r>
              <a:rPr lang="en-US" sz="1200" b="0" u="none" kern="1200" baseline="0" dirty="0" smtClean="0">
                <a:solidFill>
                  <a:schemeClr val="tx1"/>
                </a:solidFill>
                <a:latin typeface="+mn-lt"/>
                <a:ea typeface="+mn-ea"/>
                <a:cs typeface="+mn-cs"/>
              </a:rPr>
              <a:t> for 17 or 18 year old students.</a:t>
            </a:r>
          </a:p>
          <a:p>
            <a:endParaRPr lang="en-US" sz="1200" b="0" u="none" kern="1200" baseline="0" dirty="0" smtClean="0">
              <a:solidFill>
                <a:schemeClr val="tx1"/>
              </a:solidFill>
              <a:latin typeface="+mn-lt"/>
              <a:ea typeface="+mn-ea"/>
              <a:cs typeface="+mn-cs"/>
            </a:endParaRPr>
          </a:p>
          <a:p>
            <a:pPr marL="0" marR="0" indent="0" algn="just"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Most recently, emerging e-cigarette brands, like J</a:t>
            </a:r>
            <a:r>
              <a:rPr lang="en-US" sz="1200" b="0" u="none" kern="1200" baseline="0" dirty="0" smtClean="0">
                <a:solidFill>
                  <a:schemeClr val="tx1"/>
                </a:solidFill>
                <a:latin typeface="+mn-lt"/>
                <a:ea typeface="+mn-ea"/>
                <a:cs typeface="+mn-cs"/>
              </a:rPr>
              <a:t>UUL has relied </a:t>
            </a:r>
            <a:r>
              <a:rPr lang="en-US" sz="1200" b="0" u="none" kern="1200" baseline="0" dirty="0" err="1" smtClean="0">
                <a:solidFill>
                  <a:schemeClr val="tx1"/>
                </a:solidFill>
                <a:latin typeface="+mn-lt"/>
                <a:ea typeface="+mn-ea"/>
                <a:cs typeface="+mn-cs"/>
              </a:rPr>
              <a:t>heaviliy</a:t>
            </a:r>
            <a:r>
              <a:rPr lang="en-US" sz="1200" b="0" u="none" kern="1200" baseline="0" dirty="0" smtClean="0">
                <a:solidFill>
                  <a:schemeClr val="tx1"/>
                </a:solidFill>
                <a:latin typeface="+mn-lt"/>
                <a:ea typeface="+mn-ea"/>
                <a:cs typeface="+mn-cs"/>
              </a:rPr>
              <a:t> on social media to market their product. </a:t>
            </a:r>
            <a:r>
              <a:rPr lang="en-US" sz="1200" kern="1200" dirty="0" smtClean="0">
                <a:solidFill>
                  <a:schemeClr val="tx1"/>
                </a:solidFill>
                <a:latin typeface="+mn-lt"/>
                <a:ea typeface="+mn-ea"/>
                <a:cs typeface="+mn-cs"/>
              </a:rPr>
              <a:t>For its launch in 2015</a:t>
            </a:r>
            <a:r>
              <a:rPr lang="en-US" sz="1200" kern="1200" baseline="0" dirty="0" smtClean="0">
                <a:solidFill>
                  <a:schemeClr val="tx1"/>
                </a:solidFill>
                <a:latin typeface="+mn-lt"/>
                <a:ea typeface="+mn-ea"/>
                <a:cs typeface="+mn-cs"/>
              </a:rPr>
              <a:t>, JUUL spent more than $1 million to market the product on the internet. The brand has paid for campaigns on Twitter, </a:t>
            </a:r>
            <a:r>
              <a:rPr lang="en-US" sz="1200" kern="1200" baseline="0" dirty="0" err="1" smtClean="0">
                <a:solidFill>
                  <a:schemeClr val="tx1"/>
                </a:solidFill>
                <a:latin typeface="+mn-lt"/>
                <a:ea typeface="+mn-ea"/>
                <a:cs typeface="+mn-cs"/>
              </a:rPr>
              <a:t>Instagram</a:t>
            </a:r>
            <a:r>
              <a:rPr lang="en-US" sz="1200" kern="1200" baseline="0" dirty="0" smtClean="0">
                <a:solidFill>
                  <a:schemeClr val="tx1"/>
                </a:solidFill>
                <a:latin typeface="+mn-lt"/>
                <a:ea typeface="+mn-ea"/>
                <a:cs typeface="+mn-cs"/>
              </a:rPr>
              <a:t> and YouTube, which are widely used by youth, to promote images and company-sponsored ads that associate JUUL with being cool, having fun, relaxation, freedom and sex appeal.</a:t>
            </a:r>
          </a:p>
          <a:p>
            <a:pPr marL="0" marR="0" indent="0" algn="just"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just"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Talk about how c-cigarette companies want young people to use their products to start a new generation of addiction to make money. Most young people know that traditional tobacco products are terrible for our health and have no desire to start. These companies portray e-cigarettes in a way to make them look cool, fun and harmless. By using young attractive people, athletes, bright colors, etc.</a:t>
            </a:r>
          </a:p>
          <a:p>
            <a:pPr marL="0" marR="0" indent="0" algn="just"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These are the exact same marketing tactics that Big Tobacco used many years ago, that had been banned because they said it targeted our younger generation.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“The major tobacco companies now spend $9.1 billion per year—nearly $25 million every day—to promote their products, and many of their marketing efforts directly reach kids”</a:t>
            </a:r>
          </a:p>
          <a:p>
            <a:endParaRPr lang="en-US" sz="1200" b="0" u="none" kern="1200" baseline="0" dirty="0" smtClean="0">
              <a:solidFill>
                <a:schemeClr val="tx1"/>
              </a:solidFill>
              <a:latin typeface="+mn-lt"/>
              <a:ea typeface="+mn-ea"/>
              <a:cs typeface="+mn-cs"/>
            </a:endParaRPr>
          </a:p>
          <a:p>
            <a:endParaRPr lang="en-US" sz="1200" b="0" u="none"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A8AAB7B-7217-6D48-A45C-77D829404627}" type="slidenum">
              <a:rPr lang="en-US" smtClean="0"/>
              <a:t>16</a:t>
            </a:fld>
            <a:endParaRPr lang="en-US"/>
          </a:p>
        </p:txBody>
      </p:sp>
    </p:spTree>
    <p:extLst>
      <p:ext uri="{BB962C8B-B14F-4D97-AF65-F5344CB8AC3E}">
        <p14:creationId xmlns:p14="http://schemas.microsoft.com/office/powerpoint/2010/main" val="1046989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take a minute to compare the 2 images that we see. On the left, is a traditional cigarette advertisement, and on the right is a new modern advertisement for e-cigarettes. </a:t>
            </a:r>
          </a:p>
          <a:p>
            <a:r>
              <a:rPr lang="en-US" baseline="0" dirty="0" smtClean="0"/>
              <a:t>What are the similarities?</a:t>
            </a:r>
          </a:p>
          <a:p>
            <a:endParaRPr lang="en-US" baseline="0" dirty="0" smtClean="0"/>
          </a:p>
          <a:p>
            <a:r>
              <a:rPr lang="en-US" baseline="0" dirty="0" smtClean="0"/>
              <a:t>Now let’s take a minute and compare a traditional cigarette advertisement (on the left) and a modern advertisement for e-cigarettes on the right. What similarities do you immediately notice? You can see they are both very similar in design, both women are attractive to the eye and are wearing blue dresses. The product is smack dab in the middle of the advertisement, making it the main focal point. We can see that </a:t>
            </a:r>
            <a:r>
              <a:rPr lang="en-US" baseline="0" dirty="0" err="1" smtClean="0"/>
              <a:t>Blu</a:t>
            </a:r>
            <a:r>
              <a:rPr lang="en-US" baseline="0" dirty="0" smtClean="0"/>
              <a:t> has re-produced a very similar design to a once-popular cigarette advertisement for Lucky Strike cigarettes. This was done purposefully because cigarette advertisements did very well in selling their products back in the day.</a:t>
            </a:r>
            <a:endParaRPr lang="en-US" dirty="0"/>
          </a:p>
        </p:txBody>
      </p:sp>
      <p:sp>
        <p:nvSpPr>
          <p:cNvPr id="4" name="Slide Number Placeholder 3"/>
          <p:cNvSpPr>
            <a:spLocks noGrp="1"/>
          </p:cNvSpPr>
          <p:nvPr>
            <p:ph type="sldNum" sz="quarter" idx="10"/>
          </p:nvPr>
        </p:nvSpPr>
        <p:spPr/>
        <p:txBody>
          <a:bodyPr/>
          <a:lstStyle/>
          <a:p>
            <a:fld id="{BA8AAB7B-7217-6D48-A45C-77D829404627}" type="slidenum">
              <a:rPr lang="en-US" smtClean="0"/>
              <a:t>17</a:t>
            </a:fld>
            <a:endParaRPr lang="en-US"/>
          </a:p>
        </p:txBody>
      </p:sp>
    </p:spTree>
    <p:extLst>
      <p:ext uri="{BB962C8B-B14F-4D97-AF65-F5344CB8AC3E}">
        <p14:creationId xmlns:p14="http://schemas.microsoft.com/office/powerpoint/2010/main" val="522899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 advertisement</a:t>
            </a:r>
            <a:r>
              <a:rPr lang="en-US" baseline="0" dirty="0" smtClean="0"/>
              <a:t> comparison. Before advancing, take a moment to point out the similarities in marketing between these two ads.</a:t>
            </a:r>
            <a:endParaRPr lang="en-US" dirty="0"/>
          </a:p>
        </p:txBody>
      </p:sp>
      <p:sp>
        <p:nvSpPr>
          <p:cNvPr id="4" name="Slide Number Placeholder 3"/>
          <p:cNvSpPr>
            <a:spLocks noGrp="1"/>
          </p:cNvSpPr>
          <p:nvPr>
            <p:ph type="sldNum" sz="quarter" idx="10"/>
          </p:nvPr>
        </p:nvSpPr>
        <p:spPr/>
        <p:txBody>
          <a:bodyPr/>
          <a:lstStyle/>
          <a:p>
            <a:fld id="{BA8AAB7B-7217-6D48-A45C-77D829404627}" type="slidenum">
              <a:rPr lang="en-US" smtClean="0"/>
              <a:t>18</a:t>
            </a:fld>
            <a:endParaRPr lang="en-US"/>
          </a:p>
        </p:txBody>
      </p:sp>
    </p:spTree>
    <p:extLst>
      <p:ext uri="{BB962C8B-B14F-4D97-AF65-F5344CB8AC3E}">
        <p14:creationId xmlns:p14="http://schemas.microsoft.com/office/powerpoint/2010/main" val="1589355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Proposition</a:t>
            </a:r>
            <a:r>
              <a:rPr lang="en-US" baseline="0" dirty="0" smtClean="0"/>
              <a:t> 65 was started in 1986 by the state of California. It is used to inform the public of 65 different chemicals, which are known to cause cancer. This </a:t>
            </a:r>
            <a:r>
              <a:rPr lang="en-US" baseline="0" dirty="0" err="1" smtClean="0"/>
              <a:t>propsotion</a:t>
            </a:r>
            <a:r>
              <a:rPr lang="en-US" baseline="0" dirty="0" smtClean="0"/>
              <a:t> is not just used for cigarettes and e-cigarettes, but also used for more common products that people use all of the time, such as pesticides, household cleaners, food, drugs, dyes, or solvents.</a:t>
            </a:r>
            <a:endParaRPr lang="en-US" dirty="0" smtClean="0"/>
          </a:p>
          <a:p>
            <a:r>
              <a:rPr lang="en-US" dirty="0" smtClean="0"/>
              <a:t>Many of the chemicals</a:t>
            </a:r>
            <a:r>
              <a:rPr lang="en-US" baseline="0" dirty="0" smtClean="0"/>
              <a:t> that we just discussed are included in the proposition 65 warning people that use these products put them at risk for cancer or other complications. Traditional tobacco and E-cigarette manufacturers are required to place the California proposition 65 label on their products to warn users of the potential health risks of using these products. If </a:t>
            </a:r>
            <a:r>
              <a:rPr lang="en-US" baseline="0" dirty="0" err="1" smtClean="0"/>
              <a:t>vapes</a:t>
            </a:r>
            <a:r>
              <a:rPr lang="en-US" baseline="0" dirty="0" smtClean="0"/>
              <a:t> and e-cigarettes were harmless, why would they have this warning?</a:t>
            </a:r>
          </a:p>
          <a:p>
            <a:endParaRPr lang="en-US" baseline="0" dirty="0" smtClean="0"/>
          </a:p>
          <a:p>
            <a:r>
              <a:rPr lang="en-US" baseline="0" dirty="0" smtClean="0"/>
              <a:t>We know of </a:t>
            </a:r>
            <a:r>
              <a:rPr lang="en-US" baseline="0" dirty="0" err="1" smtClean="0"/>
              <a:t>atleast</a:t>
            </a:r>
            <a:r>
              <a:rPr lang="en-US" baseline="0" dirty="0" smtClean="0"/>
              <a:t> 9 of these deadly chemicals are found in </a:t>
            </a:r>
            <a:r>
              <a:rPr lang="en-US" baseline="0" dirty="0" err="1" smtClean="0"/>
              <a:t>vapes</a:t>
            </a:r>
            <a:r>
              <a:rPr lang="en-US" baseline="0" dirty="0" smtClean="0"/>
              <a:t> and e-cigarettes</a:t>
            </a:r>
            <a:endParaRPr lang="en-US" dirty="0"/>
          </a:p>
        </p:txBody>
      </p:sp>
      <p:sp>
        <p:nvSpPr>
          <p:cNvPr id="4" name="Slide Number Placeholder 3"/>
          <p:cNvSpPr>
            <a:spLocks noGrp="1"/>
          </p:cNvSpPr>
          <p:nvPr>
            <p:ph type="sldNum" sz="quarter" idx="10"/>
          </p:nvPr>
        </p:nvSpPr>
        <p:spPr/>
        <p:txBody>
          <a:bodyPr/>
          <a:lstStyle/>
          <a:p>
            <a:fld id="{BA8AAB7B-7217-6D48-A45C-77D829404627}" type="slidenum">
              <a:rPr lang="en-US" smtClean="0"/>
              <a:t>19</a:t>
            </a:fld>
            <a:endParaRPr lang="en-US"/>
          </a:p>
        </p:txBody>
      </p:sp>
    </p:spTree>
    <p:extLst>
      <p:ext uri="{BB962C8B-B14F-4D97-AF65-F5344CB8AC3E}">
        <p14:creationId xmlns:p14="http://schemas.microsoft.com/office/powerpoint/2010/main" val="1162516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these products</a:t>
            </a:r>
            <a:r>
              <a:rPr lang="en-US" baseline="0" dirty="0" smtClean="0"/>
              <a:t> raises many concerns for your health.</a:t>
            </a:r>
            <a:endParaRPr lang="en-US" dirty="0" smtClean="0"/>
          </a:p>
          <a:p>
            <a:endParaRPr lang="en-US" dirty="0" smtClean="0"/>
          </a:p>
          <a:p>
            <a:r>
              <a:rPr lang="en-US" dirty="0" smtClean="0"/>
              <a:t>E-cigarettes</a:t>
            </a:r>
            <a:r>
              <a:rPr lang="en-US" baseline="0" dirty="0" smtClean="0"/>
              <a:t> have not been around a very long time so their long term health consequences are still unknown, but what we do know is that there have been many people who have been hospitalized and sick due to vaping</a:t>
            </a:r>
          </a:p>
          <a:p>
            <a:endParaRPr lang="en-US" baseline="0" dirty="0" smtClean="0"/>
          </a:p>
          <a:p>
            <a:r>
              <a:rPr lang="en-US" baseline="0" dirty="0" smtClean="0"/>
              <a:t>E-cigarette illness can look like many other respiratory illness so it can often go undiagnosed.</a:t>
            </a:r>
            <a:endParaRPr lang="en-US" dirty="0"/>
          </a:p>
        </p:txBody>
      </p:sp>
      <p:sp>
        <p:nvSpPr>
          <p:cNvPr id="4" name="Slide Number Placeholder 3"/>
          <p:cNvSpPr>
            <a:spLocks noGrp="1"/>
          </p:cNvSpPr>
          <p:nvPr>
            <p:ph type="sldNum" sz="quarter" idx="10"/>
          </p:nvPr>
        </p:nvSpPr>
        <p:spPr/>
        <p:txBody>
          <a:bodyPr/>
          <a:lstStyle/>
          <a:p>
            <a:fld id="{BA8AAB7B-7217-6D48-A45C-77D829404627}" type="slidenum">
              <a:rPr lang="en-US" smtClean="0"/>
              <a:t>20</a:t>
            </a:fld>
            <a:endParaRPr lang="en-US"/>
          </a:p>
        </p:txBody>
      </p:sp>
    </p:spTree>
    <p:extLst>
      <p:ext uri="{BB962C8B-B14F-4D97-AF65-F5344CB8AC3E}">
        <p14:creationId xmlns:p14="http://schemas.microsoft.com/office/powerpoint/2010/main" val="250823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As</a:t>
            </a:r>
            <a:r>
              <a:rPr lang="en-US" sz="1200" kern="1200" baseline="0" dirty="0" smtClean="0">
                <a:solidFill>
                  <a:schemeClr val="tx1"/>
                </a:solidFill>
                <a:latin typeface="+mn-lt"/>
                <a:ea typeface="+mn-ea"/>
                <a:cs typeface="+mn-cs"/>
              </a:rPr>
              <a:t> of January 2020, there have been many reported cases of EVALI in New Jersey, including one death!</a:t>
            </a:r>
          </a:p>
          <a:p>
            <a:r>
              <a:rPr lang="en-US" sz="1200" kern="1200" dirty="0" smtClean="0">
                <a:solidFill>
                  <a:schemeClr val="tx1"/>
                </a:solidFill>
                <a:latin typeface="+mn-lt"/>
                <a:ea typeface="+mn-ea"/>
                <a:cs typeface="+mn-cs"/>
              </a:rPr>
              <a:t>Characteristics of EVALI include respiratory symptoms such as cough, chest pain, and shortness of breath, and gastrointestinal symptoms including abdominal pain, nausea, vomiting, and diarrhea.</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New</a:t>
            </a:r>
            <a:r>
              <a:rPr lang="en-US" sz="1200" kern="1200" baseline="0" dirty="0" smtClean="0">
                <a:solidFill>
                  <a:schemeClr val="tx1"/>
                </a:solidFill>
                <a:latin typeface="+mn-lt"/>
                <a:ea typeface="+mn-ea"/>
                <a:cs typeface="+mn-cs"/>
              </a:rPr>
              <a:t> Jersey Department of Health said that there has not been one single product that has been identified to cause EVALI as many users use numerous products, but it is recommended to not </a:t>
            </a:r>
            <a:r>
              <a:rPr lang="en-US" sz="1200" kern="1200" baseline="0" dirty="0" err="1" smtClean="0">
                <a:solidFill>
                  <a:schemeClr val="tx1"/>
                </a:solidFill>
                <a:latin typeface="+mn-lt"/>
                <a:ea typeface="+mn-ea"/>
                <a:cs typeface="+mn-cs"/>
              </a:rPr>
              <a:t>vape</a:t>
            </a:r>
            <a:r>
              <a:rPr lang="en-US" sz="1200" kern="1200" baseline="0" dirty="0" smtClean="0">
                <a:solidFill>
                  <a:schemeClr val="tx1"/>
                </a:solidFill>
                <a:latin typeface="+mn-lt"/>
                <a:ea typeface="+mn-ea"/>
                <a:cs typeface="+mn-cs"/>
              </a:rPr>
              <a:t> and stop using </a:t>
            </a:r>
            <a:r>
              <a:rPr lang="en-US" sz="1200" kern="1200" baseline="0" dirty="0" err="1" smtClean="0">
                <a:solidFill>
                  <a:schemeClr val="tx1"/>
                </a:solidFill>
                <a:latin typeface="+mn-lt"/>
                <a:ea typeface="+mn-ea"/>
                <a:cs typeface="+mn-cs"/>
              </a:rPr>
              <a:t>vape</a:t>
            </a:r>
            <a:r>
              <a:rPr lang="en-US" sz="1200" kern="1200" baseline="0" dirty="0" smtClean="0">
                <a:solidFill>
                  <a:schemeClr val="tx1"/>
                </a:solidFill>
                <a:latin typeface="+mn-lt"/>
                <a:ea typeface="+mn-ea"/>
                <a:cs typeface="+mn-cs"/>
              </a:rPr>
              <a:t> products to protect ourselves from these risks.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WORLDWIDE FROM CDC:</a:t>
            </a:r>
          </a:p>
          <a:p>
            <a:r>
              <a:rPr lang="en-US" sz="1200" kern="1200" dirty="0" smtClean="0">
                <a:solidFill>
                  <a:schemeClr val="tx1"/>
                </a:solidFill>
                <a:latin typeface="+mn-lt"/>
                <a:ea typeface="+mn-ea"/>
                <a:cs typeface="+mn-cs"/>
              </a:rPr>
              <a:t>2,022 hospitalized patients had data on substance use, of whom (as of January 14, 2020):</a:t>
            </a:r>
          </a:p>
          <a:p>
            <a:r>
              <a:rPr lang="en-US" sz="1200" kern="1200" dirty="0" smtClean="0">
                <a:solidFill>
                  <a:schemeClr val="tx1"/>
                </a:solidFill>
                <a:latin typeface="+mn-lt"/>
                <a:ea typeface="+mn-ea"/>
                <a:cs typeface="+mn-cs"/>
              </a:rPr>
              <a:t>82% reported using THC-containing products; 33% reported exclusive use of THC-containing products.</a:t>
            </a:r>
          </a:p>
          <a:p>
            <a:r>
              <a:rPr lang="en-US" sz="1200" kern="1200" dirty="0" smtClean="0">
                <a:solidFill>
                  <a:schemeClr val="tx1"/>
                </a:solidFill>
                <a:latin typeface="+mn-lt"/>
                <a:ea typeface="+mn-ea"/>
                <a:cs typeface="+mn-cs"/>
              </a:rPr>
              <a:t>57% reported using nicotine-containing products; 14% reported exclusive use of nicotine-containing products.</a:t>
            </a:r>
            <a:endParaRPr lang="en-US" dirty="0"/>
          </a:p>
        </p:txBody>
      </p:sp>
      <p:sp>
        <p:nvSpPr>
          <p:cNvPr id="4" name="Slide Number Placeholder 3"/>
          <p:cNvSpPr>
            <a:spLocks noGrp="1"/>
          </p:cNvSpPr>
          <p:nvPr>
            <p:ph type="sldNum" sz="quarter" idx="10"/>
          </p:nvPr>
        </p:nvSpPr>
        <p:spPr/>
        <p:txBody>
          <a:bodyPr/>
          <a:lstStyle/>
          <a:p>
            <a:fld id="{BA8AAB7B-7217-6D48-A45C-77D829404627}" type="slidenum">
              <a:rPr lang="en-US" smtClean="0"/>
              <a:t>21</a:t>
            </a:fld>
            <a:endParaRPr lang="en-US"/>
          </a:p>
        </p:txBody>
      </p:sp>
    </p:spTree>
    <p:extLst>
      <p:ext uri="{BB962C8B-B14F-4D97-AF65-F5344CB8AC3E}">
        <p14:creationId xmlns:p14="http://schemas.microsoft.com/office/powerpoint/2010/main" val="3093190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(February 18, 2020):</a:t>
            </a:r>
          </a:p>
          <a:p>
            <a:r>
              <a:rPr lang="en-US" sz="1200" kern="1200" dirty="0" smtClean="0">
                <a:solidFill>
                  <a:schemeClr val="tx1"/>
                </a:solidFill>
                <a:latin typeface="+mn-lt"/>
                <a:ea typeface="+mn-ea"/>
                <a:cs typeface="+mn-cs"/>
              </a:rPr>
              <a:t>Alabama, California (4), Connecticut, Delaware, District of Columbia, Florida (2), Georgia (6), Illinois (5), Indiana (6), Kansas (2), Kentucky, Louisiana (2), Massachusetts (5), Michigan (3), Minnesota (3), Mississippi, Missouri (2), Montana, Nebraska, New Jersey, New York (4), Oregon (2), Pennsylvania, Rhode Island, South Carolina, Tennessee (2), Texas (4), Utah, Virginia and Washington (2).</a:t>
            </a:r>
            <a:endParaRPr lang="en-US" dirty="0"/>
          </a:p>
        </p:txBody>
      </p:sp>
      <p:sp>
        <p:nvSpPr>
          <p:cNvPr id="4" name="Slide Number Placeholder 3"/>
          <p:cNvSpPr>
            <a:spLocks noGrp="1"/>
          </p:cNvSpPr>
          <p:nvPr>
            <p:ph type="sldNum" sz="quarter" idx="10"/>
          </p:nvPr>
        </p:nvSpPr>
        <p:spPr/>
        <p:txBody>
          <a:bodyPr/>
          <a:lstStyle/>
          <a:p>
            <a:fld id="{BA8AAB7B-7217-6D48-A45C-77D829404627}" type="slidenum">
              <a:rPr lang="en-US" smtClean="0"/>
              <a:t>22</a:t>
            </a:fld>
            <a:endParaRPr lang="en-US"/>
          </a:p>
        </p:txBody>
      </p:sp>
    </p:spTree>
    <p:extLst>
      <p:ext uri="{BB962C8B-B14F-4D97-AF65-F5344CB8AC3E}">
        <p14:creationId xmlns:p14="http://schemas.microsoft.com/office/powerpoint/2010/main" val="334639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E-cigarettes use a battery to heat a liquid solution called an e-liquid, while some e-cigarettes heat solid substances such as nicotine salts.  Both</a:t>
            </a:r>
            <a:r>
              <a:rPr lang="en-US" sz="1200" kern="1200" baseline="0" dirty="0" smtClean="0">
                <a:solidFill>
                  <a:schemeClr val="tx1"/>
                </a:solidFill>
                <a:latin typeface="+mn-lt"/>
                <a:ea typeface="+mn-ea"/>
                <a:cs typeface="+mn-cs"/>
              </a:rPr>
              <a:t> of these types of nicotine products </a:t>
            </a:r>
            <a:r>
              <a:rPr lang="en-US" sz="1200" kern="1200" dirty="0" smtClean="0">
                <a:solidFill>
                  <a:schemeClr val="tx1"/>
                </a:solidFill>
                <a:latin typeface="+mn-lt"/>
                <a:ea typeface="+mn-ea"/>
                <a:cs typeface="+mn-cs"/>
              </a:rPr>
              <a:t>produce an aerosol that can be inhaled without burning tobacco. E-cigarettes</a:t>
            </a:r>
            <a:r>
              <a:rPr lang="en-US" sz="1200" kern="1200" baseline="0" dirty="0" smtClean="0">
                <a:solidFill>
                  <a:schemeClr val="tx1"/>
                </a:solidFill>
                <a:latin typeface="+mn-lt"/>
                <a:ea typeface="+mn-ea"/>
                <a:cs typeface="+mn-cs"/>
              </a:rPr>
              <a:t> are often thought to be “vapor”, which would be like steam from water, but they are actually aerosol, which suspend fine particles into the air containing potentially dangerous chemicals. Picture putting salt into a water bottle and shaking it up – you would see the fine salt particles floating about which is what is happening in a vapor cloud.</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They are sometimes called “e-cigs,” “e-hookahs,” “mods,” “vape pens,” “vapes,” “tank systems,” and “electronic nicotine delivery systems.” Using an e-cigarette is sometimes called “vaping” or “</a:t>
            </a:r>
            <a:r>
              <a:rPr lang="en-US" sz="1200" kern="1200" dirty="0" err="1" smtClean="0">
                <a:solidFill>
                  <a:schemeClr val="tx1"/>
                </a:solidFill>
                <a:latin typeface="+mn-lt"/>
                <a:ea typeface="+mn-ea"/>
                <a:cs typeface="+mn-cs"/>
              </a:rPr>
              <a:t>JUULing</a:t>
            </a:r>
            <a:r>
              <a:rPr lang="en-US" sz="1200" kern="1200" dirty="0" smtClean="0">
                <a:solidFill>
                  <a:schemeClr val="tx1"/>
                </a:solidFill>
                <a:latin typeface="+mn-lt"/>
                <a:ea typeface="+mn-ea"/>
                <a:cs typeface="+mn-cs"/>
              </a:rPr>
              <a:t>.” These products</a:t>
            </a:r>
            <a:r>
              <a:rPr lang="en-US" sz="1200" kern="1200" baseline="0" dirty="0" smtClean="0">
                <a:solidFill>
                  <a:schemeClr val="tx1"/>
                </a:solidFill>
                <a:latin typeface="+mn-lt"/>
                <a:ea typeface="+mn-ea"/>
                <a:cs typeface="+mn-cs"/>
              </a:rPr>
              <a:t> typically have a high concentration of nicotine, up to twice as much as regular cigarettes, making them extremely addictive. Additionally, these are not approved as a method of smoking cessation.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FDA monitors things that we put into our body to ensure we are aware of any risks, or to make sure that they are safe. The FDA only started regulating these products for a few years, so we have a lot of catching up to do as far as safety goes.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Now there are so many types of e-cigarettes.</a:t>
            </a:r>
            <a:r>
              <a:rPr lang="en-US" sz="1200" kern="1200" baseline="0" dirty="0" smtClean="0">
                <a:solidFill>
                  <a:schemeClr val="tx1"/>
                </a:solidFill>
                <a:latin typeface="+mn-lt"/>
                <a:ea typeface="+mn-ea"/>
                <a:cs typeface="+mn-cs"/>
              </a:rPr>
              <a:t> One of the more popular products you probably know of is JUUL.</a:t>
            </a:r>
            <a:endParaRPr lang="en-US" dirty="0"/>
          </a:p>
        </p:txBody>
      </p:sp>
      <p:sp>
        <p:nvSpPr>
          <p:cNvPr id="4" name="Slide Number Placeholder 3"/>
          <p:cNvSpPr>
            <a:spLocks noGrp="1"/>
          </p:cNvSpPr>
          <p:nvPr>
            <p:ph type="sldNum" sz="quarter" idx="10"/>
          </p:nvPr>
        </p:nvSpPr>
        <p:spPr/>
        <p:txBody>
          <a:bodyPr/>
          <a:lstStyle/>
          <a:p>
            <a:fld id="{BA8AAB7B-7217-6D48-A45C-77D829404627}" type="slidenum">
              <a:rPr lang="en-US" smtClean="0"/>
              <a:t>3</a:t>
            </a:fld>
            <a:endParaRPr lang="en-US"/>
          </a:p>
        </p:txBody>
      </p:sp>
    </p:spTree>
    <p:extLst>
      <p:ext uri="{BB962C8B-B14F-4D97-AF65-F5344CB8AC3E}">
        <p14:creationId xmlns:p14="http://schemas.microsoft.com/office/powerpoint/2010/main" val="4245550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the link to watch</a:t>
            </a:r>
            <a:r>
              <a:rPr lang="en-US" baseline="0" dirty="0" smtClean="0"/>
              <a:t> a short news clip of a story of a young man who suffered severe medical complications from vaping</a:t>
            </a:r>
            <a:endParaRPr lang="en-US" dirty="0"/>
          </a:p>
        </p:txBody>
      </p:sp>
      <p:sp>
        <p:nvSpPr>
          <p:cNvPr id="4" name="Slide Number Placeholder 3"/>
          <p:cNvSpPr>
            <a:spLocks noGrp="1"/>
          </p:cNvSpPr>
          <p:nvPr>
            <p:ph type="sldNum" sz="quarter" idx="10"/>
          </p:nvPr>
        </p:nvSpPr>
        <p:spPr/>
        <p:txBody>
          <a:bodyPr/>
          <a:lstStyle/>
          <a:p>
            <a:fld id="{BA8AAB7B-7217-6D48-A45C-77D829404627}" type="slidenum">
              <a:rPr lang="en-US" smtClean="0"/>
              <a:t>23</a:t>
            </a:fld>
            <a:endParaRPr lang="en-US"/>
          </a:p>
        </p:txBody>
      </p:sp>
    </p:spTree>
    <p:extLst>
      <p:ext uri="{BB962C8B-B14F-4D97-AF65-F5344CB8AC3E}">
        <p14:creationId xmlns:p14="http://schemas.microsoft.com/office/powerpoint/2010/main" val="1304608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50% of EVALI patients who reported using THC-containing products provided data on product source (as of January 7, 2020):</a:t>
            </a:r>
          </a:p>
          <a:p>
            <a:r>
              <a:rPr lang="en-US" sz="1200" dirty="0" smtClean="0"/>
              <a:t>	16% reported acquiring products only from commercial sources (recreational and/or medical dispensaries, </a:t>
            </a:r>
            <a:r>
              <a:rPr lang="en-US" sz="1200" dirty="0" err="1" smtClean="0"/>
              <a:t>vape</a:t>
            </a:r>
            <a:r>
              <a:rPr lang="en-US" sz="1200" dirty="0" smtClean="0"/>
              <a:t> or smoke shops, stores, and pop-up shops).</a:t>
            </a:r>
          </a:p>
          <a:p>
            <a:r>
              <a:rPr lang="en-US" sz="1200" dirty="0" smtClean="0"/>
              <a:t>	78% reported acquiring products only from informal sources (family/friends, dealers, online, or other sources).</a:t>
            </a:r>
          </a:p>
          <a:p>
            <a:r>
              <a:rPr lang="en-US" sz="1200" dirty="0" smtClean="0"/>
              <a:t>	6% reported acquiring products from both commercial and informal sources.</a:t>
            </a:r>
          </a:p>
          <a:p>
            <a:endParaRPr lang="en-US" sz="1200" dirty="0" smtClean="0"/>
          </a:p>
          <a:p>
            <a:r>
              <a:rPr lang="en-US" sz="1200" dirty="0" smtClean="0"/>
              <a:t>54% of EVALI patients who reported using nicotine-containing products provided data on product source (as of January 7, 2020):</a:t>
            </a:r>
          </a:p>
          <a:p>
            <a:r>
              <a:rPr lang="en-US" sz="1200" dirty="0" smtClean="0"/>
              <a:t>	69% reported acquiring products only from commercial sources.	</a:t>
            </a:r>
          </a:p>
          <a:p>
            <a:r>
              <a:rPr lang="en-US" sz="1200" dirty="0" smtClean="0"/>
              <a:t>	17% reported acquiring products only from informal sources.</a:t>
            </a:r>
          </a:p>
          <a:p>
            <a:r>
              <a:rPr lang="en-US" sz="1200" dirty="0" smtClean="0"/>
              <a:t>	15% reported acquiring products from both commercial and informal sources.</a:t>
            </a:r>
          </a:p>
          <a:p>
            <a:endParaRPr lang="en-US" dirty="0"/>
          </a:p>
        </p:txBody>
      </p:sp>
      <p:sp>
        <p:nvSpPr>
          <p:cNvPr id="4" name="Slide Number Placeholder 3"/>
          <p:cNvSpPr>
            <a:spLocks noGrp="1"/>
          </p:cNvSpPr>
          <p:nvPr>
            <p:ph type="sldNum" sz="quarter" idx="10"/>
          </p:nvPr>
        </p:nvSpPr>
        <p:spPr/>
        <p:txBody>
          <a:bodyPr/>
          <a:lstStyle/>
          <a:p>
            <a:fld id="{BA8AAB7B-7217-6D48-A45C-77D829404627}" type="slidenum">
              <a:rPr lang="en-US" smtClean="0"/>
              <a:t>24</a:t>
            </a:fld>
            <a:endParaRPr lang="en-US"/>
          </a:p>
        </p:txBody>
      </p:sp>
    </p:spTree>
    <p:extLst>
      <p:ext uri="{BB962C8B-B14F-4D97-AF65-F5344CB8AC3E}">
        <p14:creationId xmlns:p14="http://schemas.microsoft.com/office/powerpoint/2010/main" val="2772881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THC is the</a:t>
            </a:r>
            <a:r>
              <a:rPr lang="en-US" baseline="0" dirty="0" smtClean="0"/>
              <a:t> drug extracted from the marijuana plant that THC </a:t>
            </a:r>
            <a:r>
              <a:rPr lang="en-US" baseline="0" dirty="0" err="1" smtClean="0"/>
              <a:t>vapers</a:t>
            </a:r>
            <a:r>
              <a:rPr lang="en-US" baseline="0" dirty="0" smtClean="0"/>
              <a:t> use to get high. These THC vapes are easy to conceal, produce less smell, and produces less </a:t>
            </a:r>
            <a:r>
              <a:rPr lang="en-US" baseline="0" dirty="0" err="1" smtClean="0"/>
              <a:t>aeorosol</a:t>
            </a:r>
            <a:r>
              <a:rPr lang="en-US" baseline="0" dirty="0" smtClean="0"/>
              <a:t>. </a:t>
            </a:r>
          </a:p>
          <a:p>
            <a:endParaRPr lang="en-US" baseline="0" dirty="0" smtClean="0"/>
          </a:p>
          <a:p>
            <a:r>
              <a:rPr lang="en-US" dirty="0" smtClean="0"/>
              <a:t>THC affects the brain much differently than traditional</a:t>
            </a:r>
            <a:r>
              <a:rPr lang="en-US" baseline="0" dirty="0" smtClean="0"/>
              <a:t> </a:t>
            </a:r>
            <a:r>
              <a:rPr lang="en-US" dirty="0" smtClean="0"/>
              <a:t>plant marijuana, there being a high concentration of THC (up to 99%), compared</a:t>
            </a:r>
            <a:r>
              <a:rPr lang="en-US" baseline="0" dirty="0" smtClean="0"/>
              <a:t> to traditional plant marijuana which is about 10-20% THC. This high potency can cause addiction and health problems in users.</a:t>
            </a:r>
            <a:endParaRPr lang="en-US" dirty="0"/>
          </a:p>
        </p:txBody>
      </p:sp>
      <p:sp>
        <p:nvSpPr>
          <p:cNvPr id="4" name="Slide Number Placeholder 3"/>
          <p:cNvSpPr>
            <a:spLocks noGrp="1"/>
          </p:cNvSpPr>
          <p:nvPr>
            <p:ph type="sldNum" sz="quarter" idx="10"/>
          </p:nvPr>
        </p:nvSpPr>
        <p:spPr/>
        <p:txBody>
          <a:bodyPr/>
          <a:lstStyle/>
          <a:p>
            <a:fld id="{BA8AAB7B-7217-6D48-A45C-77D829404627}" type="slidenum">
              <a:rPr lang="en-US" smtClean="0"/>
              <a:t>25</a:t>
            </a:fld>
            <a:endParaRPr lang="en-US"/>
          </a:p>
        </p:txBody>
      </p:sp>
    </p:spTree>
    <p:extLst>
      <p:ext uri="{BB962C8B-B14F-4D97-AF65-F5344CB8AC3E}">
        <p14:creationId xmlns:p14="http://schemas.microsoft.com/office/powerpoint/2010/main" val="6743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 the students that the</a:t>
            </a:r>
            <a:r>
              <a:rPr lang="en-US" baseline="0" dirty="0" smtClean="0"/>
              <a:t> brain does not fully develop until we are 25. Use of any substance can change and damage the development of it. </a:t>
            </a:r>
          </a:p>
          <a:p>
            <a:r>
              <a:rPr lang="en-US" baseline="0" dirty="0" smtClean="0"/>
              <a:t>Psychosis: </a:t>
            </a:r>
            <a:r>
              <a:rPr lang="en-US" sz="1200" kern="1200" dirty="0" smtClean="0">
                <a:solidFill>
                  <a:schemeClr val="tx1"/>
                </a:solidFill>
                <a:latin typeface="+mn-lt"/>
                <a:ea typeface="+mn-ea"/>
                <a:cs typeface="+mn-cs"/>
              </a:rPr>
              <a:t>A mental disorder characterized by disconnection from reality which results in strange behavior often accompanied by perception of stimuli (voices, images, sensations) and other hallucinations.</a:t>
            </a:r>
            <a:endParaRPr lang="en-US" dirty="0"/>
          </a:p>
        </p:txBody>
      </p:sp>
      <p:sp>
        <p:nvSpPr>
          <p:cNvPr id="4" name="Slide Number Placeholder 3"/>
          <p:cNvSpPr>
            <a:spLocks noGrp="1"/>
          </p:cNvSpPr>
          <p:nvPr>
            <p:ph type="sldNum" sz="quarter" idx="10"/>
          </p:nvPr>
        </p:nvSpPr>
        <p:spPr/>
        <p:txBody>
          <a:bodyPr/>
          <a:lstStyle/>
          <a:p>
            <a:fld id="{BA8AAB7B-7217-6D48-A45C-77D829404627}" type="slidenum">
              <a:rPr lang="en-US" smtClean="0"/>
              <a:t>26</a:t>
            </a:fld>
            <a:endParaRPr lang="en-US"/>
          </a:p>
        </p:txBody>
      </p:sp>
    </p:spTree>
    <p:extLst>
      <p:ext uri="{BB962C8B-B14F-4D97-AF65-F5344CB8AC3E}">
        <p14:creationId xmlns:p14="http://schemas.microsoft.com/office/powerpoint/2010/main" val="2236454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Really depends on frequency of use,</a:t>
            </a:r>
            <a:r>
              <a:rPr lang="en-US" baseline="0" dirty="0" smtClean="0"/>
              <a:t> but on average, marijuana stays in the body for 30 days. Anyone who is a student, athlete, has a job, can face many consequences for the use of marijuana. Marijuana is still illegal for recreational use in New Jersey.</a:t>
            </a:r>
          </a:p>
          <a:p>
            <a:endParaRPr lang="en-US" baseline="0" dirty="0" smtClean="0"/>
          </a:p>
          <a:p>
            <a:r>
              <a:rPr lang="en-US" baseline="0" dirty="0" smtClean="0"/>
              <a:t>This can also affect driving privileges. Diving under the influence is illegal, even for medical users! If an officer believes there is reasonable suspicion something is under the influence and a drug test is administered, someone can lose their license and be charged!</a:t>
            </a:r>
          </a:p>
          <a:p>
            <a:endParaRPr lang="en-US" baseline="0" dirty="0" smtClean="0"/>
          </a:p>
          <a:p>
            <a:r>
              <a:rPr lang="en-US" baseline="0" dirty="0" smtClean="0"/>
              <a:t>The effects on the brain can be permanent or last a very long time</a:t>
            </a:r>
            <a:endParaRPr lang="en-US" dirty="0"/>
          </a:p>
        </p:txBody>
      </p:sp>
      <p:sp>
        <p:nvSpPr>
          <p:cNvPr id="4" name="Slide Number Placeholder 3"/>
          <p:cNvSpPr>
            <a:spLocks noGrp="1"/>
          </p:cNvSpPr>
          <p:nvPr>
            <p:ph type="sldNum" sz="quarter" idx="10"/>
          </p:nvPr>
        </p:nvSpPr>
        <p:spPr/>
        <p:txBody>
          <a:bodyPr/>
          <a:lstStyle/>
          <a:p>
            <a:fld id="{BA8AAB7B-7217-6D48-A45C-77D829404627}" type="slidenum">
              <a:rPr lang="en-US" smtClean="0"/>
              <a:t>27</a:t>
            </a:fld>
            <a:endParaRPr lang="en-US"/>
          </a:p>
        </p:txBody>
      </p:sp>
    </p:spTree>
    <p:extLst>
      <p:ext uri="{BB962C8B-B14F-4D97-AF65-F5344CB8AC3E}">
        <p14:creationId xmlns:p14="http://schemas.microsoft.com/office/powerpoint/2010/main" val="2082507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know that vitamin</a:t>
            </a:r>
            <a:r>
              <a:rPr lang="en-US" baseline="0" dirty="0" smtClean="0"/>
              <a:t> E is used in many skin care products to treat scars, burns, </a:t>
            </a:r>
            <a:r>
              <a:rPr lang="en-US" baseline="0" dirty="0" err="1" smtClean="0"/>
              <a:t>etc</a:t>
            </a:r>
            <a:r>
              <a:rPr lang="en-US" baseline="0" dirty="0" smtClean="0"/>
              <a:t> and it is safe for that use. However, it is believed that there is a link between vitamin e acetate and EVALI, causing many users to become hospitalized, sick, or have long term health effects. Although they cannot be certain that it is just vitamin E acetate that has caused these cases of illness. It is recommended to not use ANY </a:t>
            </a:r>
            <a:r>
              <a:rPr lang="en-US" baseline="0" dirty="0" err="1" smtClean="0"/>
              <a:t>vaping</a:t>
            </a:r>
            <a:r>
              <a:rPr lang="en-US" baseline="0" dirty="0" smtClean="0"/>
              <a:t> products to protect ourselves</a:t>
            </a:r>
          </a:p>
        </p:txBody>
      </p:sp>
      <p:sp>
        <p:nvSpPr>
          <p:cNvPr id="4" name="Slide Number Placeholder 3"/>
          <p:cNvSpPr>
            <a:spLocks noGrp="1"/>
          </p:cNvSpPr>
          <p:nvPr>
            <p:ph type="sldNum" sz="quarter" idx="10"/>
          </p:nvPr>
        </p:nvSpPr>
        <p:spPr/>
        <p:txBody>
          <a:bodyPr/>
          <a:lstStyle/>
          <a:p>
            <a:fld id="{BA8AAB7B-7217-6D48-A45C-77D829404627}" type="slidenum">
              <a:rPr lang="en-US" smtClean="0"/>
              <a:t>28</a:t>
            </a:fld>
            <a:endParaRPr lang="en-US"/>
          </a:p>
        </p:txBody>
      </p:sp>
    </p:spTree>
    <p:extLst>
      <p:ext uri="{BB962C8B-B14F-4D97-AF65-F5344CB8AC3E}">
        <p14:creationId xmlns:p14="http://schemas.microsoft.com/office/powerpoint/2010/main" val="3052519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can people prepare?</a:t>
            </a:r>
          </a:p>
          <a:p>
            <a:r>
              <a:rPr lang="en-US" baseline="0" dirty="0" smtClean="0"/>
              <a:t>Avoid being around people who </a:t>
            </a:r>
            <a:r>
              <a:rPr lang="en-US" baseline="0" dirty="0" err="1" smtClean="0"/>
              <a:t>vape</a:t>
            </a:r>
            <a:endParaRPr lang="en-US" baseline="0" dirty="0" smtClean="0"/>
          </a:p>
          <a:p>
            <a:r>
              <a:rPr lang="en-US" baseline="0" dirty="0" smtClean="0"/>
              <a:t>Have healthy coping skills</a:t>
            </a:r>
          </a:p>
          <a:p>
            <a:r>
              <a:rPr lang="en-US" baseline="0" dirty="0" smtClean="0"/>
              <a:t>Do things you enjoy to keep you occupied</a:t>
            </a:r>
          </a:p>
          <a:p>
            <a:r>
              <a:rPr lang="en-US" baseline="0" dirty="0" smtClean="0"/>
              <a:t>Ask for help</a:t>
            </a:r>
          </a:p>
          <a:p>
            <a:endParaRPr lang="en-US" dirty="0"/>
          </a:p>
        </p:txBody>
      </p:sp>
      <p:sp>
        <p:nvSpPr>
          <p:cNvPr id="4" name="Slide Number Placeholder 3"/>
          <p:cNvSpPr>
            <a:spLocks noGrp="1"/>
          </p:cNvSpPr>
          <p:nvPr>
            <p:ph type="sldNum" sz="quarter" idx="10"/>
          </p:nvPr>
        </p:nvSpPr>
        <p:spPr/>
        <p:txBody>
          <a:bodyPr/>
          <a:lstStyle/>
          <a:p>
            <a:fld id="{BA8AAB7B-7217-6D48-A45C-77D829404627}" type="slidenum">
              <a:rPr lang="en-US" smtClean="0"/>
              <a:t>29</a:t>
            </a:fld>
            <a:endParaRPr lang="en-US"/>
          </a:p>
        </p:txBody>
      </p:sp>
    </p:spTree>
    <p:extLst>
      <p:ext uri="{BB962C8B-B14F-4D97-AF65-F5344CB8AC3E}">
        <p14:creationId xmlns:p14="http://schemas.microsoft.com/office/powerpoint/2010/main" val="1828894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the nicotine starts leaving your body, you may experience feelings of withdrawal. </a:t>
            </a:r>
            <a:r>
              <a:rPr lang="en-US" dirty="0" smtClean="0"/>
              <a:t>Withdrawal symptoms usually peak after 1–3 days and then decrease over a period of 3–4 weeks. After this time, the body has expelled most of the nicotine, and the withdrawal effects are mainly psychological. Some symptoms</a:t>
            </a:r>
            <a:r>
              <a:rPr lang="en-US" baseline="0" dirty="0" smtClean="0"/>
              <a:t> of withdrawal are…</a:t>
            </a:r>
            <a:endParaRPr lang="en-US" dirty="0" smtClean="0"/>
          </a:p>
          <a:p>
            <a:endParaRPr lang="en-US" dirty="0"/>
          </a:p>
        </p:txBody>
      </p:sp>
      <p:sp>
        <p:nvSpPr>
          <p:cNvPr id="4" name="Slide Number Placeholder 3"/>
          <p:cNvSpPr>
            <a:spLocks noGrp="1"/>
          </p:cNvSpPr>
          <p:nvPr>
            <p:ph type="sldNum" sz="quarter" idx="10"/>
          </p:nvPr>
        </p:nvSpPr>
        <p:spPr/>
        <p:txBody>
          <a:bodyPr/>
          <a:lstStyle/>
          <a:p>
            <a:fld id="{BA8AAB7B-7217-6D48-A45C-77D829404627}" type="slidenum">
              <a:rPr lang="en-US" smtClean="0"/>
              <a:t>30</a:t>
            </a:fld>
            <a:endParaRPr lang="en-US"/>
          </a:p>
        </p:txBody>
      </p:sp>
    </p:spTree>
    <p:extLst>
      <p:ext uri="{BB962C8B-B14F-4D97-AF65-F5344CB8AC3E}">
        <p14:creationId xmlns:p14="http://schemas.microsoft.com/office/powerpoint/2010/main" val="2717364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a:t>
            </a:r>
            <a:r>
              <a:rPr lang="en-US" baseline="0" dirty="0" smtClean="0"/>
              <a:t> the word coping skills</a:t>
            </a:r>
          </a:p>
          <a:p>
            <a:endParaRPr lang="en-US" baseline="0" dirty="0" smtClean="0"/>
          </a:p>
          <a:p>
            <a:r>
              <a:rPr lang="en-US" baseline="0" dirty="0" smtClean="0"/>
              <a:t>Have students think about different  healthy activities they like to do when they are feeling upset or stressed</a:t>
            </a:r>
          </a:p>
          <a:p>
            <a:endParaRPr lang="en-US" baseline="0" dirty="0" smtClean="0"/>
          </a:p>
          <a:p>
            <a:r>
              <a:rPr lang="en-US" baseline="0" dirty="0" smtClean="0"/>
              <a:t>Hang up large post It note with the words “Coping </a:t>
            </a:r>
            <a:r>
              <a:rPr lang="en-US" baseline="0" dirty="0" err="1" smtClean="0"/>
              <a:t>Skils</a:t>
            </a:r>
            <a:r>
              <a:rPr lang="en-US" baseline="0" dirty="0" smtClean="0"/>
              <a:t>” at the top. Pass out small sticky notes and have students write down one thing that they like to do when they are stressed. </a:t>
            </a:r>
            <a:endParaRPr lang="en-US" dirty="0"/>
          </a:p>
        </p:txBody>
      </p:sp>
      <p:sp>
        <p:nvSpPr>
          <p:cNvPr id="4" name="Slide Number Placeholder 3"/>
          <p:cNvSpPr>
            <a:spLocks noGrp="1"/>
          </p:cNvSpPr>
          <p:nvPr>
            <p:ph type="sldNum" sz="quarter" idx="10"/>
          </p:nvPr>
        </p:nvSpPr>
        <p:spPr/>
        <p:txBody>
          <a:bodyPr/>
          <a:lstStyle/>
          <a:p>
            <a:fld id="{BA8AAB7B-7217-6D48-A45C-77D829404627}" type="slidenum">
              <a:rPr lang="en-US" smtClean="0"/>
              <a:t>31</a:t>
            </a:fld>
            <a:endParaRPr lang="en-US"/>
          </a:p>
        </p:txBody>
      </p:sp>
    </p:spTree>
    <p:extLst>
      <p:ext uri="{BB962C8B-B14F-4D97-AF65-F5344CB8AC3E}">
        <p14:creationId xmlns:p14="http://schemas.microsoft.com/office/powerpoint/2010/main" val="2735238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Just</a:t>
            </a:r>
            <a:r>
              <a:rPr lang="en-US" sz="1200" b="1" kern="1200" baseline="0" dirty="0" smtClean="0">
                <a:solidFill>
                  <a:schemeClr val="tx1"/>
                </a:solidFill>
                <a:latin typeface="+mn-lt"/>
                <a:ea typeface="+mn-ea"/>
                <a:cs typeface="+mn-cs"/>
              </a:rPr>
              <a:t> know there are ways to quit successfully. Let’s go over a few…</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Give yourself time to get ready. </a:t>
            </a:r>
            <a:r>
              <a:rPr lang="en-US" sz="1200" b="0" kern="1200" dirty="0" smtClean="0">
                <a:solidFill>
                  <a:schemeClr val="tx1"/>
                </a:solidFill>
                <a:latin typeface="+mn-lt"/>
                <a:ea typeface="+mn-ea"/>
                <a:cs typeface="+mn-cs"/>
              </a:rPr>
              <a:t>Getting ready can help you feel confident and give you the skills you’ll need to stay</a:t>
            </a:r>
            <a:r>
              <a:rPr lang="en-US" sz="1200" b="0" kern="1200" baseline="0" dirty="0" smtClean="0">
                <a:solidFill>
                  <a:schemeClr val="tx1"/>
                </a:solidFill>
                <a:latin typeface="+mn-lt"/>
                <a:ea typeface="+mn-ea"/>
                <a:cs typeface="+mn-cs"/>
              </a:rPr>
              <a:t> vape-free</a:t>
            </a:r>
            <a:r>
              <a:rPr lang="en-US" sz="1200" b="0" kern="1200" dirty="0" smtClean="0">
                <a:solidFill>
                  <a:schemeClr val="tx1"/>
                </a:solidFill>
                <a:latin typeface="+mn-lt"/>
                <a:ea typeface="+mn-ea"/>
                <a:cs typeface="+mn-cs"/>
              </a:rPr>
              <a:t>.</a:t>
            </a:r>
          </a:p>
          <a:p>
            <a:r>
              <a:rPr lang="en-US" sz="1200" b="1" kern="1200" dirty="0" smtClean="0">
                <a:solidFill>
                  <a:schemeClr val="tx1"/>
                </a:solidFill>
                <a:latin typeface="+mn-lt"/>
                <a:ea typeface="+mn-ea"/>
                <a:cs typeface="+mn-cs"/>
              </a:rPr>
              <a:t>Don’t put it off for too long. </a:t>
            </a:r>
            <a:r>
              <a:rPr lang="en-US" sz="1200" b="0" kern="1200" dirty="0" smtClean="0">
                <a:solidFill>
                  <a:schemeClr val="tx1"/>
                </a:solidFill>
                <a:latin typeface="+mn-lt"/>
                <a:ea typeface="+mn-ea"/>
                <a:cs typeface="+mn-cs"/>
              </a:rPr>
              <a:t>Picking a date too far away gives you time to change your mind or become less interested in quitting. Choose a date that is no more than a week or two away.</a:t>
            </a:r>
          </a:p>
          <a:p>
            <a:r>
              <a:rPr lang="en-US" sz="1200" b="1" kern="1200" dirty="0" smtClean="0">
                <a:solidFill>
                  <a:schemeClr val="tx1"/>
                </a:solidFill>
                <a:latin typeface="+mn-lt"/>
                <a:ea typeface="+mn-ea"/>
                <a:cs typeface="+mn-cs"/>
              </a:rPr>
              <a:t>Set yourself up for success</a:t>
            </a:r>
            <a:r>
              <a:rPr lang="en-US" sz="1200" b="0" kern="1200" dirty="0" smtClean="0">
                <a:solidFill>
                  <a:schemeClr val="tx1"/>
                </a:solidFill>
                <a:latin typeface="+mn-lt"/>
                <a:ea typeface="+mn-ea"/>
                <a:cs typeface="+mn-cs"/>
              </a:rPr>
              <a:t>. Try not to pick a quit date that will be stressful, like the day before a big test.</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Triggers: </a:t>
            </a:r>
            <a:r>
              <a:rPr lang="en-US" sz="1200" kern="1200" dirty="0" smtClean="0">
                <a:solidFill>
                  <a:schemeClr val="tx1"/>
                </a:solidFill>
                <a:latin typeface="+mn-lt"/>
                <a:ea typeface="+mn-ea"/>
                <a:cs typeface="+mn-cs"/>
              </a:rPr>
              <a:t>Certain people, feelings, or situations can cause you to want to </a:t>
            </a:r>
            <a:r>
              <a:rPr lang="en-US" sz="1200" kern="1200" dirty="0" err="1" smtClean="0">
                <a:solidFill>
                  <a:schemeClr val="tx1"/>
                </a:solidFill>
                <a:latin typeface="+mn-lt"/>
                <a:ea typeface="+mn-ea"/>
                <a:cs typeface="+mn-cs"/>
              </a:rPr>
              <a:t>vape</a:t>
            </a:r>
            <a:r>
              <a:rPr lang="en-US" sz="1200" kern="1200" dirty="0" smtClean="0">
                <a:solidFill>
                  <a:schemeClr val="tx1"/>
                </a:solidFill>
                <a:latin typeface="+mn-lt"/>
                <a:ea typeface="+mn-ea"/>
                <a:cs typeface="+mn-cs"/>
              </a:rPr>
              <a:t>. It’s important to know your triggers. It may be best to avoid situations that can trigger you to vape when you’re in the early stages of your quit.</a:t>
            </a:r>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A8AAB7B-7217-6D48-A45C-77D829404627}" type="slidenum">
              <a:rPr lang="en-US" smtClean="0"/>
              <a:t>32</a:t>
            </a:fld>
            <a:endParaRPr lang="en-US"/>
          </a:p>
        </p:txBody>
      </p:sp>
    </p:spTree>
    <p:extLst>
      <p:ext uri="{BB962C8B-B14F-4D97-AF65-F5344CB8AC3E}">
        <p14:creationId xmlns:p14="http://schemas.microsoft.com/office/powerpoint/2010/main" val="3353701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TRUE OR FALSE? If I’m using a nicotine-free product,</a:t>
            </a:r>
            <a:r>
              <a:rPr lang="en-US" baseline="0" dirty="0" smtClean="0"/>
              <a:t> it must be harmless.</a:t>
            </a:r>
          </a:p>
          <a:p>
            <a:endParaRPr lang="en-US" baseline="0" dirty="0" smtClean="0"/>
          </a:p>
          <a:p>
            <a:r>
              <a:rPr lang="en-US" baseline="0" dirty="0" smtClean="0"/>
              <a:t>FALSE</a:t>
            </a:r>
            <a:endParaRPr lang="en-US" dirty="0" smtClean="0"/>
          </a:p>
          <a:p>
            <a:endParaRPr lang="en-US" dirty="0" smtClean="0"/>
          </a:p>
          <a:p>
            <a:r>
              <a:rPr lang="en-US" dirty="0" smtClean="0"/>
              <a:t>Just because an e-juice does not have nicotine does not mean that it is not harmful to one’s health. Nicotine free e-juice can cause severe irritation in the airways due to the high amounts of chemicals in it, which</a:t>
            </a:r>
            <a:r>
              <a:rPr lang="en-US" baseline="0" dirty="0" smtClean="0"/>
              <a:t> we will discuss in later slides.</a:t>
            </a:r>
          </a:p>
          <a:p>
            <a:endParaRPr lang="en-US" dirty="0" smtClean="0"/>
          </a:p>
          <a:p>
            <a:r>
              <a:rPr lang="en-US" dirty="0" smtClean="0"/>
              <a:t>A 2018 study found that nicotine-free e-juice can cause an inflammatory immune response in the throat and lungs. Exposure to nicotine-free e-juice leads to cell death in the lungs, which makes it harder for the body to fight off germs, allergens, and other toxins. </a:t>
            </a:r>
          </a:p>
          <a:p>
            <a:endParaRPr lang="en-US" dirty="0" smtClean="0"/>
          </a:p>
          <a:p>
            <a:r>
              <a:rPr lang="en-US" dirty="0" smtClean="0"/>
              <a:t>Also, it is very very hard</a:t>
            </a:r>
            <a:r>
              <a:rPr lang="en-US" baseline="0" dirty="0" smtClean="0"/>
              <a:t> to find any products that are nicotine free. Even products that are advertised at nicotine free have been found to still contain nicotine.</a:t>
            </a:r>
            <a:endParaRPr lang="en-US" dirty="0" smtClean="0"/>
          </a:p>
          <a:p>
            <a:endParaRPr lang="en-US" dirty="0" smtClean="0"/>
          </a:p>
          <a:p>
            <a:r>
              <a:rPr lang="en-US" dirty="0" smtClean="0"/>
              <a:t>https://</a:t>
            </a:r>
            <a:r>
              <a:rPr lang="en-US" dirty="0" err="1" smtClean="0"/>
              <a:t>smokingaddiction.org</a:t>
            </a:r>
            <a:r>
              <a:rPr lang="en-US" dirty="0" smtClean="0"/>
              <a:t>/</a:t>
            </a:r>
            <a:r>
              <a:rPr lang="en-US" dirty="0" err="1" smtClean="0"/>
              <a:t>vaping</a:t>
            </a:r>
            <a:r>
              <a:rPr lang="en-US" dirty="0" smtClean="0"/>
              <a:t>-facts/</a:t>
            </a:r>
            <a:endParaRPr lang="en-US" dirty="0"/>
          </a:p>
        </p:txBody>
      </p:sp>
      <p:sp>
        <p:nvSpPr>
          <p:cNvPr id="4" name="Slide Number Placeholder 3"/>
          <p:cNvSpPr>
            <a:spLocks noGrp="1"/>
          </p:cNvSpPr>
          <p:nvPr>
            <p:ph type="sldNum" sz="quarter" idx="10"/>
          </p:nvPr>
        </p:nvSpPr>
        <p:spPr/>
        <p:txBody>
          <a:bodyPr/>
          <a:lstStyle/>
          <a:p>
            <a:fld id="{BA8AAB7B-7217-6D48-A45C-77D829404627}" type="slidenum">
              <a:rPr lang="en-US" smtClean="0"/>
              <a:t>5</a:t>
            </a:fld>
            <a:endParaRPr lang="en-US"/>
          </a:p>
        </p:txBody>
      </p:sp>
    </p:spTree>
    <p:extLst>
      <p:ext uri="{BB962C8B-B14F-4D97-AF65-F5344CB8AC3E}">
        <p14:creationId xmlns:p14="http://schemas.microsoft.com/office/powerpoint/2010/main" val="3464508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nicotine- an</a:t>
            </a:r>
            <a:r>
              <a:rPr lang="en-US" baseline="0" dirty="0" smtClean="0"/>
              <a:t> addictive substance found in cigarettes, e-cigarettes, chewing tobacco, cigars, etc. Nicotine is the 3</a:t>
            </a:r>
            <a:r>
              <a:rPr lang="en-US" baseline="30000" dirty="0" smtClean="0"/>
              <a:t>rd</a:t>
            </a:r>
            <a:r>
              <a:rPr lang="en-US" baseline="0" dirty="0" smtClean="0"/>
              <a:t> most addictive substance in the world.</a:t>
            </a:r>
          </a:p>
          <a:p>
            <a:r>
              <a:rPr lang="en-US" sz="1200" kern="1200" dirty="0" smtClean="0">
                <a:solidFill>
                  <a:schemeClr val="tx1"/>
                </a:solidFill>
                <a:latin typeface="+mn-lt"/>
                <a:ea typeface="+mn-ea"/>
                <a:cs typeface="+mn-cs"/>
              </a:rPr>
              <a:t>A recent CDC study found that 99% of the e-cigarettes sold in assessed venues in the United States contained nicotine.</a:t>
            </a:r>
          </a:p>
          <a:p>
            <a:endParaRPr lang="en-US" dirty="0" smtClean="0"/>
          </a:p>
          <a:p>
            <a:r>
              <a:rPr lang="en-US" dirty="0" smtClean="0"/>
              <a:t>What was it originally used for- nicotine was originally used</a:t>
            </a:r>
            <a:r>
              <a:rPr lang="en-US" baseline="0" dirty="0" smtClean="0"/>
              <a:t> as a pesticide, farmers would spray nicotine on their crops to deter bugs from killing their plants.  Because of that we can make an assumption that nicotine Is not good for our bodies since it was used to kill bugs.</a:t>
            </a:r>
            <a:endParaRPr lang="en-US" dirty="0" smtClean="0"/>
          </a:p>
          <a:p>
            <a:r>
              <a:rPr lang="en-US" dirty="0" smtClean="0"/>
              <a:t>We</a:t>
            </a:r>
            <a:r>
              <a:rPr lang="en-US" baseline="0" dirty="0" smtClean="0"/>
              <a:t> also know that many youth today use e-cigarettes daily. It is important to know they you m</a:t>
            </a:r>
            <a:r>
              <a:rPr lang="en-US" dirty="0" smtClean="0"/>
              <a:t>ust be 21 years old to use any nicotine products</a:t>
            </a:r>
            <a:r>
              <a:rPr lang="en-US" baseline="0" dirty="0" smtClean="0"/>
              <a:t> in NJ since November 2017. NJ is the third state to raise the smoking age to 21. This was done to deter younger people from using any tobacco or nicotine products.</a:t>
            </a:r>
          </a:p>
          <a:p>
            <a:endParaRPr lang="en-US" baseline="0" dirty="0" smtClean="0"/>
          </a:p>
          <a:p>
            <a:r>
              <a:rPr lang="en-US" baseline="0" dirty="0" smtClean="0"/>
              <a:t>What is addiction: Have someone from class explain the process of addiction</a:t>
            </a:r>
          </a:p>
          <a:p>
            <a:endParaRPr lang="en-US" baseline="0" dirty="0" smtClean="0"/>
          </a:p>
          <a:p>
            <a:r>
              <a:rPr lang="en-US" baseline="0" dirty="0" smtClean="0"/>
              <a:t>So we have said that nicotine is addictive. Addiction is when someone feels dependent on something and uses the product over and over again even if they know that it can cause harm to their health. A person may feel that they have no control and cannot stop using it even if they want to.</a:t>
            </a:r>
            <a:endParaRPr lang="en-US" dirty="0"/>
          </a:p>
        </p:txBody>
      </p:sp>
      <p:sp>
        <p:nvSpPr>
          <p:cNvPr id="4" name="Slide Number Placeholder 3"/>
          <p:cNvSpPr>
            <a:spLocks noGrp="1"/>
          </p:cNvSpPr>
          <p:nvPr>
            <p:ph type="sldNum" sz="quarter" idx="10"/>
          </p:nvPr>
        </p:nvSpPr>
        <p:spPr/>
        <p:txBody>
          <a:bodyPr/>
          <a:lstStyle/>
          <a:p>
            <a:fld id="{BA8AAB7B-7217-6D48-A45C-77D829404627}" type="slidenum">
              <a:rPr lang="en-US" smtClean="0"/>
              <a:t>6</a:t>
            </a:fld>
            <a:endParaRPr lang="en-US"/>
          </a:p>
        </p:txBody>
      </p:sp>
    </p:spTree>
    <p:extLst>
      <p:ext uri="{BB962C8B-B14F-4D97-AF65-F5344CB8AC3E}">
        <p14:creationId xmlns:p14="http://schemas.microsoft.com/office/powerpoint/2010/main" val="249711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a:t>
            </a:r>
            <a:r>
              <a:rPr lang="en-US" sz="1200" kern="1200" baseline="0" dirty="0" smtClean="0">
                <a:solidFill>
                  <a:schemeClr val="tx1"/>
                </a:solidFill>
                <a:effectLst/>
                <a:latin typeface="+mn-lt"/>
                <a:ea typeface="+mn-ea"/>
                <a:cs typeface="+mn-cs"/>
              </a:rPr>
              <a:t> let’s discuss how nicotine affects our brains. </a:t>
            </a:r>
            <a:r>
              <a:rPr lang="en-US" sz="1200" kern="1200" dirty="0" smtClean="0">
                <a:solidFill>
                  <a:schemeClr val="tx1"/>
                </a:solidFill>
                <a:effectLst/>
                <a:latin typeface="+mn-lt"/>
                <a:ea typeface="+mn-ea"/>
                <a:cs typeface="+mn-cs"/>
              </a:rPr>
              <a:t>Who knows what age our brains develop until? That’s right…it’s 25! Our brains</a:t>
            </a:r>
            <a:r>
              <a:rPr lang="en-US" sz="1200" kern="1200" baseline="0" dirty="0" smtClean="0">
                <a:solidFill>
                  <a:schemeClr val="tx1"/>
                </a:solidFill>
                <a:effectLst/>
                <a:latin typeface="+mn-lt"/>
                <a:ea typeface="+mn-ea"/>
                <a:cs typeface="+mn-cs"/>
              </a:rPr>
              <a:t> continue to develop into our adult life. The use of any harmful substances while our brains are continuing to develop can greatly harm this process. Our brains produce a naturally-occurring chemical called dopamine, which is also known as our “feel good chemical”. Our brain releases this chemical when we do things that we enjoy or spend time with people we love. When nicotine is introduce to our brains, our pre-frontal cortex becomes flooded with nicotine, which triggers our brains to release dopamine, tricking us into thinking nicotine is actually good for us. So now our brains will think this it is a good and healthy habit, and eventually our brain will stop naturally producing its happy/feel good chemicals without it. </a:t>
            </a:r>
            <a:r>
              <a:rPr lang="en-US" sz="1200" kern="1200" dirty="0" smtClean="0">
                <a:solidFill>
                  <a:schemeClr val="tx1"/>
                </a:solidFill>
                <a:effectLst/>
                <a:latin typeface="+mn-lt"/>
                <a:ea typeface="+mn-ea"/>
                <a:cs typeface="+mn-cs"/>
              </a:rPr>
              <a:t>Putting nicotine in your body is dangerously addictive, and it can also prime your brain for addition to other tobacco products.</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BA8AAB7B-7217-6D48-A45C-77D829404627}" type="slidenum">
              <a:rPr lang="en-US" smtClean="0"/>
              <a:t>7</a:t>
            </a:fld>
            <a:endParaRPr lang="en-US"/>
          </a:p>
        </p:txBody>
      </p:sp>
    </p:spTree>
    <p:extLst>
      <p:ext uri="{BB962C8B-B14F-4D97-AF65-F5344CB8AC3E}">
        <p14:creationId xmlns:p14="http://schemas.microsoft.com/office/powerpoint/2010/main" val="3760911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would like to</a:t>
            </a:r>
            <a:r>
              <a:rPr lang="en-US" baseline="0" dirty="0" smtClean="0"/>
              <a:t> take a minute to talk a little bit about JUUL. Jull is one of the most popular e-cigarette products on the market used by youth. JUUL claims to be a great alternative to smoking for adult users. When JUUL was first introduced they offered a few different flavors, such as mango, which were ultimately more appealing to youth. Because of the high numbers of youth using flavored e-cigarette products, JUUL removed their flavors from their product line.  Also,</a:t>
            </a:r>
            <a:r>
              <a:rPr lang="en-US" dirty="0" smtClean="0"/>
              <a:t> since</a:t>
            </a:r>
            <a:r>
              <a:rPr lang="en-US" baseline="0" dirty="0" smtClean="0"/>
              <a:t> education has taught us so much about cigarettes and how unhealthy they are for our bodies, the cigarette sales have been declining over the years, which means cigarette companies are losing money. </a:t>
            </a:r>
            <a:r>
              <a:rPr lang="en-US" dirty="0" smtClean="0"/>
              <a:t>Many people believe</a:t>
            </a:r>
            <a:r>
              <a:rPr lang="en-US" baseline="0" dirty="0" smtClean="0"/>
              <a:t> that e-cigarettes and JUUL were created to be a healthy alternative to smoking that has no health consequences, but we are learning that this is not true. </a:t>
            </a:r>
            <a:r>
              <a:rPr lang="en-US" dirty="0" smtClean="0"/>
              <a:t>So does this make</a:t>
            </a:r>
            <a:r>
              <a:rPr lang="en-US" baseline="0" dirty="0" smtClean="0"/>
              <a:t> these companies </a:t>
            </a:r>
            <a:r>
              <a:rPr lang="en-US" dirty="0" smtClean="0"/>
              <a:t>the nice guys? NO! in fact, the same company that makes Marlboro</a:t>
            </a:r>
            <a:r>
              <a:rPr lang="en-US" baseline="0" dirty="0" smtClean="0"/>
              <a:t> cigarettes, Altria, now owns part of JUUL. They are just the same bad guys hiding behind a different name. They know that many people are switching from cigarettes to e-cigarettes and they want to be a part of that.</a:t>
            </a:r>
          </a:p>
          <a:p>
            <a:endParaRPr lang="en-US" baseline="0" dirty="0" smtClean="0"/>
          </a:p>
          <a:p>
            <a:r>
              <a:rPr lang="en-US" baseline="0" dirty="0" smtClean="0"/>
              <a:t>One of the first companies to take their flavored products off the market</a:t>
            </a:r>
            <a:endParaRPr lang="en-US" dirty="0"/>
          </a:p>
        </p:txBody>
      </p:sp>
      <p:sp>
        <p:nvSpPr>
          <p:cNvPr id="4" name="Slide Number Placeholder 3"/>
          <p:cNvSpPr>
            <a:spLocks noGrp="1"/>
          </p:cNvSpPr>
          <p:nvPr>
            <p:ph type="sldNum" sz="quarter" idx="10"/>
          </p:nvPr>
        </p:nvSpPr>
        <p:spPr/>
        <p:txBody>
          <a:bodyPr/>
          <a:lstStyle/>
          <a:p>
            <a:fld id="{BA8AAB7B-7217-6D48-A45C-77D829404627}" type="slidenum">
              <a:rPr lang="en-US" smtClean="0"/>
              <a:t>8</a:t>
            </a:fld>
            <a:endParaRPr lang="en-US"/>
          </a:p>
        </p:txBody>
      </p:sp>
    </p:spTree>
    <p:extLst>
      <p:ext uri="{BB962C8B-B14F-4D97-AF65-F5344CB8AC3E}">
        <p14:creationId xmlns:p14="http://schemas.microsoft.com/office/powerpoint/2010/main" val="1265975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people believe</a:t>
            </a:r>
            <a:r>
              <a:rPr lang="en-US" baseline="0" dirty="0" smtClean="0"/>
              <a:t> that nicotine juices are just water vapor, but this is false! It is actually not a vapor cloud at all, but it is an aerosol. Aerosols differs from vapor because aerosol contains fine particles that go into the air. These particles could be metals, chemicals, or other toxins that could potentially put others at risk for inhalation of these chemicals. Also known as second hand exposure. There is actually also a possibility for third hand exposure. Take a moment to think to yourself about what third hand exposure is.</a:t>
            </a:r>
          </a:p>
          <a:p>
            <a:endParaRPr lang="en-US" baseline="0" dirty="0" smtClean="0"/>
          </a:p>
          <a:p>
            <a:r>
              <a:rPr lang="en-US" baseline="0" dirty="0" smtClean="0"/>
              <a:t>3</a:t>
            </a:r>
            <a:r>
              <a:rPr lang="en-US" baseline="30000" dirty="0" smtClean="0"/>
              <a:t>rd</a:t>
            </a:r>
            <a:r>
              <a:rPr lang="en-US" baseline="0" dirty="0" smtClean="0"/>
              <a:t> hand exposure is when the nicotine and other chemicals stick to surfaces and people become exposed in that way. For example, if someone vapes in their car, it could be potentially dangerous for others because the seats, windows, etc. may have residue from the aerosol on them. People can breathe in the chemicals even if they are not directly exposing themselves to the aerosol.</a:t>
            </a:r>
          </a:p>
        </p:txBody>
      </p:sp>
      <p:sp>
        <p:nvSpPr>
          <p:cNvPr id="4" name="Slide Number Placeholder 3"/>
          <p:cNvSpPr>
            <a:spLocks noGrp="1"/>
          </p:cNvSpPr>
          <p:nvPr>
            <p:ph type="sldNum" sz="quarter" idx="10"/>
          </p:nvPr>
        </p:nvSpPr>
        <p:spPr/>
        <p:txBody>
          <a:bodyPr/>
          <a:lstStyle/>
          <a:p>
            <a:fld id="{BA8AAB7B-7217-6D48-A45C-77D829404627}" type="slidenum">
              <a:rPr lang="en-US" smtClean="0"/>
              <a:t>9</a:t>
            </a:fld>
            <a:endParaRPr lang="en-US"/>
          </a:p>
        </p:txBody>
      </p:sp>
    </p:spTree>
    <p:extLst>
      <p:ext uri="{BB962C8B-B14F-4D97-AF65-F5344CB8AC3E}">
        <p14:creationId xmlns:p14="http://schemas.microsoft.com/office/powerpoint/2010/main" val="3464508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Propylene</a:t>
            </a:r>
            <a:r>
              <a:rPr lang="en-US" baseline="0" dirty="0" smtClean="0"/>
              <a:t> glycol is a food additive that is “generally recognized by the FDA as safe for ORAL consumption” </a:t>
            </a:r>
          </a:p>
          <a:p>
            <a:r>
              <a:rPr lang="en-US" baseline="0" dirty="0" smtClean="0"/>
              <a:t>Vegetable glycerin- another food additive that is “generally recognized by the FDA as safe for ORAL consumption”</a:t>
            </a:r>
            <a:r>
              <a:rPr lang="en-US" baseline="0" dirty="0"/>
              <a:t> </a:t>
            </a:r>
            <a:r>
              <a:rPr lang="en-US" baseline="0" dirty="0" smtClean="0"/>
              <a:t>Usually used to help maintain moisture levels in foods, but also can be used as a sweetener</a:t>
            </a:r>
          </a:p>
          <a:p>
            <a:r>
              <a:rPr lang="en-US" baseline="0" dirty="0" smtClean="0"/>
              <a:t>Flavoring- A food grade additive that give </a:t>
            </a:r>
            <a:r>
              <a:rPr lang="en-US" baseline="0" dirty="0" err="1" smtClean="0"/>
              <a:t>vapes</a:t>
            </a:r>
            <a:r>
              <a:rPr lang="en-US" baseline="0" dirty="0" smtClean="0"/>
              <a:t> the sweet flavoring. What are some flavorings that you have heard of?</a:t>
            </a:r>
          </a:p>
          <a:p>
            <a:r>
              <a:rPr lang="en-US" baseline="0" dirty="0" smtClean="0"/>
              <a:t>Liquid nicotine- Nicotine levels in </a:t>
            </a:r>
            <a:r>
              <a:rPr lang="en-US" baseline="0" dirty="0" err="1" smtClean="0"/>
              <a:t>vapes</a:t>
            </a:r>
            <a:r>
              <a:rPr lang="en-US" baseline="0" dirty="0" smtClean="0"/>
              <a:t> can vary from product to product. We do know that most </a:t>
            </a:r>
            <a:r>
              <a:rPr lang="en-US" baseline="0" dirty="0" err="1" smtClean="0"/>
              <a:t>vapes</a:t>
            </a:r>
            <a:r>
              <a:rPr lang="en-US" baseline="0" dirty="0" smtClean="0"/>
              <a:t> contain high levels of nicotine and it is thought to be twice the amount as traditional cigarettes, making them highly addictive. </a:t>
            </a:r>
            <a:r>
              <a:rPr lang="en-US" baseline="0" dirty="0" err="1" smtClean="0"/>
              <a:t>Vape</a:t>
            </a:r>
            <a:r>
              <a:rPr lang="en-US" baseline="0" dirty="0" smtClean="0"/>
              <a:t> shops usually make their own nicotine and products, not using precise measurements, so it can be difficult to determine how much people are actually consuming. </a:t>
            </a:r>
          </a:p>
          <a:p>
            <a:r>
              <a:rPr lang="en-US" baseline="0" dirty="0" smtClean="0"/>
              <a:t>Companies use the flavoring to purposely target young people. Why do you think they would want young people to start using their products?</a:t>
            </a:r>
          </a:p>
        </p:txBody>
      </p:sp>
      <p:sp>
        <p:nvSpPr>
          <p:cNvPr id="4" name="Slide Number Placeholder 3"/>
          <p:cNvSpPr>
            <a:spLocks noGrp="1"/>
          </p:cNvSpPr>
          <p:nvPr>
            <p:ph type="sldNum" sz="quarter" idx="10"/>
          </p:nvPr>
        </p:nvSpPr>
        <p:spPr/>
        <p:txBody>
          <a:bodyPr/>
          <a:lstStyle/>
          <a:p>
            <a:fld id="{BA8AAB7B-7217-6D48-A45C-77D829404627}" type="slidenum">
              <a:rPr lang="en-US" smtClean="0"/>
              <a:t>10</a:t>
            </a:fld>
            <a:endParaRPr lang="en-US"/>
          </a:p>
        </p:txBody>
      </p:sp>
    </p:spTree>
    <p:extLst>
      <p:ext uri="{BB962C8B-B14F-4D97-AF65-F5344CB8AC3E}">
        <p14:creationId xmlns:p14="http://schemas.microsoft.com/office/powerpoint/2010/main" val="2536481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Heavy</a:t>
            </a:r>
            <a:r>
              <a:rPr lang="en-US" baseline="0" dirty="0" smtClean="0"/>
              <a:t> metals in vapes have been found in the device itself, as well as the liquid nicotine. When the device is heated up and aerosol is produced, the user inhales these metals deep into their lungs. These metals are known to cause cancer. Have you even been told not to drink from a water bottle that has been sitting in a hot car all day because the plastic can seep into the water? That’s the same type of idea with the vapes.</a:t>
            </a:r>
          </a:p>
          <a:p>
            <a:endParaRPr lang="en-US" baseline="0" dirty="0" smtClean="0"/>
          </a:p>
          <a:p>
            <a:r>
              <a:rPr lang="en-US" baseline="0" dirty="0" smtClean="0"/>
              <a:t>Formaldehyde is used to preserve dead bodies – you may have even used it in science class during a dissection</a:t>
            </a:r>
          </a:p>
          <a:p>
            <a:endParaRPr lang="en-US" baseline="0" dirty="0" smtClean="0"/>
          </a:p>
          <a:p>
            <a:r>
              <a:rPr lang="en-US" baseline="0" dirty="0" smtClean="0"/>
              <a:t>Acrylonitrile is the chemical used for “fake” or acrylic nails at nail salons</a:t>
            </a:r>
          </a:p>
          <a:p>
            <a:endParaRPr lang="en-US" baseline="0" dirty="0" smtClean="0"/>
          </a:p>
          <a:p>
            <a:r>
              <a:rPr lang="en-US" baseline="0" dirty="0" smtClean="0"/>
              <a:t>Cadmium is found in batteries or battery acid</a:t>
            </a:r>
          </a:p>
          <a:p>
            <a:endParaRPr lang="en-US" baseline="0" dirty="0" smtClean="0"/>
          </a:p>
          <a:p>
            <a:r>
              <a:rPr lang="en-US" baseline="0" dirty="0" smtClean="0"/>
              <a:t>Toluene is used as an additive found in gasoline</a:t>
            </a:r>
          </a:p>
        </p:txBody>
      </p:sp>
      <p:sp>
        <p:nvSpPr>
          <p:cNvPr id="4" name="Slide Number Placeholder 3"/>
          <p:cNvSpPr>
            <a:spLocks noGrp="1"/>
          </p:cNvSpPr>
          <p:nvPr>
            <p:ph type="sldNum" sz="quarter" idx="10"/>
          </p:nvPr>
        </p:nvSpPr>
        <p:spPr/>
        <p:txBody>
          <a:bodyPr/>
          <a:lstStyle/>
          <a:p>
            <a:fld id="{BA8AAB7B-7217-6D48-A45C-77D829404627}" type="slidenum">
              <a:rPr lang="en-US" smtClean="0"/>
              <a:t>11</a:t>
            </a:fld>
            <a:endParaRPr lang="en-US"/>
          </a:p>
        </p:txBody>
      </p:sp>
    </p:spTree>
    <p:extLst>
      <p:ext uri="{BB962C8B-B14F-4D97-AF65-F5344CB8AC3E}">
        <p14:creationId xmlns:p14="http://schemas.microsoft.com/office/powerpoint/2010/main" val="574197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7/15/2020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7/15/2020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7/15/2020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7/15/2020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7/15/2020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7/15/2020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7/15/2020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7/15/2020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7/15/2020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7/15/2020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7/15/2020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7/15/2020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1.jp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5.jp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youtube.com/watch?v=dTr_h6be7ig" TargetMode="External"/><Relationship Id="rId5" Type="http://schemas.openxmlformats.org/officeDocument/2006/relationships/image" Target="../media/image1.jp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jp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8.png"/><Relationship Id="rId5" Type="http://schemas.openxmlformats.org/officeDocument/2006/relationships/image" Target="../media/image1.jp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9.png"/><Relationship Id="rId5" Type="http://schemas.openxmlformats.org/officeDocument/2006/relationships/image" Target="../media/image1.jp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youtu.be/im4bTtQ99SY" TargetMode="External"/><Relationship Id="rId5" Type="http://schemas.openxmlformats.org/officeDocument/2006/relationships/image" Target="../media/image1.jp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23.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1.jp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image" Target="../media/image1.jp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png"/><Relationship Id="rId5" Type="http://schemas.openxmlformats.org/officeDocument/2006/relationships/image" Target="../media/image24.jpe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1.jp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image" Target="../media/image1.jp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image" Target="../media/image25.jp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6.png"/><Relationship Id="rId5" Type="http://schemas.openxmlformats.org/officeDocument/2006/relationships/image" Target="../media/image1.jp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gif"/><Relationship Id="rId5" Type="http://schemas.openxmlformats.org/officeDocument/2006/relationships/image" Target="../media/image29.png"/><Relationship Id="rId4" Type="http://schemas.openxmlformats.org/officeDocument/2006/relationships/image" Target="../media/image1.jpg"/></Relationships>
</file>

<file path=ppt/slides/_rels/slide35.xml.rels><?xml version="1.0" encoding="UTF-8" standalone="yes"?>
<Relationships xmlns="http://schemas.openxmlformats.org/package/2006/relationships"><Relationship Id="rId8" Type="http://schemas.openxmlformats.org/officeDocument/2006/relationships/hyperlink" Target="https://www.nj.gov/health/fhs/tobacco/vaping/" TargetMode="External"/><Relationship Id="rId13" Type="http://schemas.openxmlformats.org/officeDocument/2006/relationships/hyperlink" Target="https://smokingaddiction.org/vaping-facts/" TargetMode="External"/><Relationship Id="rId18" Type="http://schemas.openxmlformats.org/officeDocument/2006/relationships/hyperlink" Target="https://www.medicalnewstoday.com/articles/323012" TargetMode="External"/><Relationship Id="rId3" Type="http://schemas.openxmlformats.org/officeDocument/2006/relationships/hyperlink" Target="https://www.p65warnings.ca.gov/fact-sheets/electronic-cigarette" TargetMode="External"/><Relationship Id="rId7" Type="http://schemas.openxmlformats.org/officeDocument/2006/relationships/hyperlink" Target="https://www.washingtontimes.com/news/2017/jul/22/new-jersey-raises-age-tobacco-sales-21-joining-onl/" TargetMode="External"/><Relationship Id="rId12" Type="http://schemas.openxmlformats.org/officeDocument/2006/relationships/hyperlink" Target="https://www.cdc.gov/tobacco/basic_information/e-cigarettes/severe-lung-disease.html" TargetMode="External"/><Relationship Id="rId17" Type="http://schemas.openxmlformats.org/officeDocument/2006/relationships/hyperlink" Target="http://www.pixabay.com" TargetMode="External"/><Relationship Id="rId2" Type="http://schemas.openxmlformats.org/officeDocument/2006/relationships/image" Target="../media/image1.jpg"/><Relationship Id="rId16" Type="http://schemas.openxmlformats.org/officeDocument/2006/relationships/hyperlink" Target="https://www.cdc.gov/tobacco/basic_information/e-cigarettes/severe-lung-disease.html%23key-facts" TargetMode="External"/><Relationship Id="rId20"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hyperlink" Target="https://truthinitiative.org/research-resources/tobacco-industry-marketing/4-marketing-tactics-e-cigarette-companies-use-target" TargetMode="External"/><Relationship Id="rId11" Type="http://schemas.openxmlformats.org/officeDocument/2006/relationships/hyperlink" Target="https://www.youtube.com/watch?v=dTr_h6be7ig" TargetMode="External"/><Relationship Id="rId5" Type="http://schemas.openxmlformats.org/officeDocument/2006/relationships/hyperlink" Target="https://www.dispatch.com/news/20191118/vape-companies-borrow-from-big-tobacco-ad-playbook/1" TargetMode="External"/><Relationship Id="rId15" Type="http://schemas.openxmlformats.org/officeDocument/2006/relationships/hyperlink" Target="https://www.centeronaddiction.org/e-cigarettes/recreational-vaping/what-vaping" TargetMode="External"/><Relationship Id="rId10" Type="http://schemas.openxmlformats.org/officeDocument/2006/relationships/hyperlink" Target="https://www.cdc.gov/marijuana/fact-sheets.htm" TargetMode="External"/><Relationship Id="rId19" Type="http://schemas.openxmlformats.org/officeDocument/2006/relationships/image" Target="../media/image30.png"/><Relationship Id="rId4" Type="http://schemas.openxmlformats.org/officeDocument/2006/relationships/hyperlink" Target="https://teen.smokefree.gov/quit-vaping/how-to-quit-vaping" TargetMode="External"/><Relationship Id="rId9" Type="http://schemas.openxmlformats.org/officeDocument/2006/relationships/hyperlink" Target="https://vapingdaily.com/blog/wp-content/uploads/2019/09/thc-vaping-investigation-768x512.jpg" TargetMode="External"/><Relationship Id="rId14" Type="http://schemas.openxmlformats.org/officeDocument/2006/relationships/hyperlink" Target="https://www.cdc.gov/tobacco/basic_information/e-cigarettes/Quick-Facts-on-the-Risks-of-E-cigarettes-for-Kids-Teens-and-Young-Adults.html"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jp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Escaping </a:t>
            </a:r>
            <a:r>
              <a:rPr lang="en-US" sz="88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Vaping</a:t>
            </a:r>
            <a:endParaRPr lang="en-US" sz="8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Subtitle 2"/>
          <p:cNvSpPr>
            <a:spLocks noGrp="1"/>
          </p:cNvSpPr>
          <p:nvPr>
            <p:ph type="subTitle" idx="1"/>
          </p:nvPr>
        </p:nvSpPr>
        <p:spPr>
          <a:xfrm>
            <a:off x="1187586" y="4437287"/>
            <a:ext cx="6584814" cy="2257224"/>
          </a:xfrm>
        </p:spPr>
        <p:txBody>
          <a:bodyPr>
            <a:normAutofit fontScale="70000" lnSpcReduction="20000"/>
          </a:bodyPr>
          <a:lstStyle/>
          <a:p>
            <a:pPr>
              <a:lnSpc>
                <a:spcPct val="120000"/>
              </a:lnSpc>
            </a:pPr>
            <a:r>
              <a:rPr lang="en-US" sz="4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Ocean County Health Department</a:t>
            </a:r>
          </a:p>
          <a:p>
            <a:pPr>
              <a:lnSpc>
                <a:spcPct val="120000"/>
              </a:lnSpc>
            </a:pPr>
            <a:r>
              <a:rPr lang="en-US" dirty="0" smtClean="0"/>
              <a:t>Department of Substance Abuse, Addiction and Opioid Dependency</a:t>
            </a:r>
          </a:p>
          <a:p>
            <a:pPr>
              <a:lnSpc>
                <a:spcPct val="120000"/>
              </a:lnSpc>
            </a:pPr>
            <a:r>
              <a:rPr lang="en-US" dirty="0" smtClean="0"/>
              <a:t>175 Sunset Ave</a:t>
            </a:r>
          </a:p>
          <a:p>
            <a:pPr>
              <a:lnSpc>
                <a:spcPct val="120000"/>
              </a:lnSpc>
            </a:pPr>
            <a:r>
              <a:rPr lang="en-US" dirty="0" smtClean="0"/>
              <a:t>Toms River, NJ 08754</a:t>
            </a:r>
          </a:p>
          <a:p>
            <a:endParaRPr lang="en-US" dirty="0" smtClean="0"/>
          </a:p>
          <a:p>
            <a:endParaRPr lang="en-US" dirty="0"/>
          </a:p>
        </p:txBody>
      </p:sp>
      <p:pic>
        <p:nvPicPr>
          <p:cNvPr id="6" name="Picture 5" descr="Public_Health_Logo.gi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772400" y="1344087"/>
            <a:ext cx="1337031" cy="1162636"/>
          </a:xfrm>
          <a:prstGeom prst="rect">
            <a:avLst/>
          </a:prstGeom>
        </p:spPr>
      </p:pic>
      <p:pic>
        <p:nvPicPr>
          <p:cNvPr id="7" name="Picture 6" descr="3193_logo.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994299" y="0"/>
            <a:ext cx="2149701" cy="1253331"/>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40162" y="3531505"/>
            <a:ext cx="487363" cy="487363"/>
          </a:xfrm>
          <a:prstGeom prst="rect">
            <a:avLst/>
          </a:prstGeom>
        </p:spPr>
      </p:pic>
    </p:spTree>
    <p:extLst>
      <p:ext uri="{BB962C8B-B14F-4D97-AF65-F5344CB8AC3E}">
        <p14:creationId xmlns:p14="http://schemas.microsoft.com/office/powerpoint/2010/main" val="115256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So, what’s actually is in there?</a:t>
            </a:r>
            <a:endPar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Content Placeholder 2"/>
          <p:cNvSpPr>
            <a:spLocks noGrp="1"/>
          </p:cNvSpPr>
          <p:nvPr>
            <p:ph idx="1"/>
          </p:nvPr>
        </p:nvSpPr>
        <p:spPr>
          <a:xfrm>
            <a:off x="0" y="1600200"/>
            <a:ext cx="9144000" cy="4525963"/>
          </a:xfrm>
        </p:spPr>
        <p:txBody>
          <a:bodyPr/>
          <a:lstStyle/>
          <a:p>
            <a:r>
              <a:rPr lang="en-US" sz="4400" dirty="0" smtClean="0"/>
              <a:t>E-liquids contain 4 main ingredients:</a:t>
            </a:r>
          </a:p>
          <a:p>
            <a:pPr marL="0" indent="0">
              <a:buNone/>
            </a:pPr>
            <a:endParaRPr lang="en-US" sz="2800" dirty="0" smtClean="0"/>
          </a:p>
          <a:p>
            <a:pPr lvl="1"/>
            <a:r>
              <a:rPr lang="en-US" sz="3600" dirty="0" smtClean="0"/>
              <a:t>Propylene Glycol</a:t>
            </a:r>
          </a:p>
          <a:p>
            <a:pPr lvl="1"/>
            <a:r>
              <a:rPr lang="en-US" sz="3600" dirty="0" smtClean="0"/>
              <a:t>Vegetable Glycerin</a:t>
            </a:r>
          </a:p>
          <a:p>
            <a:pPr lvl="1"/>
            <a:r>
              <a:rPr lang="en-US" sz="3600" dirty="0" smtClean="0"/>
              <a:t>Flavorings</a:t>
            </a:r>
          </a:p>
          <a:p>
            <a:pPr lvl="1"/>
            <a:r>
              <a:rPr lang="en-US" sz="3600" dirty="0" smtClean="0"/>
              <a:t>Liquid Nicotine</a:t>
            </a:r>
            <a:endParaRPr lang="en-US" sz="3600" dirty="0"/>
          </a:p>
        </p:txBody>
      </p:sp>
      <p:pic>
        <p:nvPicPr>
          <p:cNvPr id="5" name="Picture 4" descr="unnamed.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429815" y="2540305"/>
            <a:ext cx="3110513" cy="399143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66382" y="6044377"/>
            <a:ext cx="487363" cy="487363"/>
          </a:xfrm>
          <a:prstGeom prst="rect">
            <a:avLst/>
          </a:prstGeom>
        </p:spPr>
      </p:pic>
    </p:spTree>
    <p:extLst>
      <p:ext uri="{BB962C8B-B14F-4D97-AF65-F5344CB8AC3E}">
        <p14:creationId xmlns:p14="http://schemas.microsoft.com/office/powerpoint/2010/main" val="156931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64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Other Chemicals</a:t>
            </a:r>
            <a:endPar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Content Placeholder 2"/>
          <p:cNvSpPr>
            <a:spLocks noGrp="1"/>
          </p:cNvSpPr>
          <p:nvPr>
            <p:ph idx="1"/>
          </p:nvPr>
        </p:nvSpPr>
        <p:spPr/>
        <p:txBody>
          <a:bodyPr/>
          <a:lstStyle/>
          <a:p>
            <a:r>
              <a:rPr lang="en-US" dirty="0" smtClean="0"/>
              <a:t>Heavy metals</a:t>
            </a:r>
          </a:p>
          <a:p>
            <a:pPr lvl="1"/>
            <a:r>
              <a:rPr lang="en-US" dirty="0" smtClean="0"/>
              <a:t>Lead, nickel, tin and aluminum</a:t>
            </a:r>
          </a:p>
          <a:p>
            <a:r>
              <a:rPr lang="en-US" dirty="0" smtClean="0"/>
              <a:t>Formaldehyde</a:t>
            </a:r>
          </a:p>
          <a:p>
            <a:r>
              <a:rPr lang="en-US" dirty="0" smtClean="0"/>
              <a:t>Acrylonitrile</a:t>
            </a:r>
          </a:p>
          <a:p>
            <a:r>
              <a:rPr lang="en-US" dirty="0" smtClean="0"/>
              <a:t>Cadmium</a:t>
            </a:r>
          </a:p>
          <a:p>
            <a:r>
              <a:rPr lang="en-US" dirty="0" smtClean="0"/>
              <a:t>Toluene</a:t>
            </a:r>
          </a:p>
          <a:p>
            <a:r>
              <a:rPr lang="en-US" dirty="0" smtClean="0"/>
              <a:t>Other Volatile Organic Compounds</a:t>
            </a:r>
          </a:p>
          <a:p>
            <a:endParaRPr lang="en-US" dirty="0" smtClean="0"/>
          </a:p>
          <a:p>
            <a:pPr marL="457200" lvl="1" indent="0">
              <a:buNone/>
            </a:pPr>
            <a:endParaRPr lang="en-US" dirty="0"/>
          </a:p>
        </p:txBody>
      </p:sp>
      <p:pic>
        <p:nvPicPr>
          <p:cNvPr id="4" name="Picture 3" descr="perla1.png"/>
          <p:cNvPicPr>
            <a:picLocks noChangeAspect="1"/>
          </p:cNvPicPr>
          <p:nvPr/>
        </p:nvPicPr>
        <p:blipFill rotWithShape="1">
          <a:blip r:embed="rId6">
            <a:extLst>
              <a:ext uri="{28A0092B-C50C-407E-A947-70E740481C1C}">
                <a14:useLocalDpi xmlns:a14="http://schemas.microsoft.com/office/drawing/2010/main" val="0"/>
              </a:ext>
            </a:extLst>
          </a:blip>
          <a:srcRect l="5679" t="6038" r="5353" b="5837"/>
          <a:stretch/>
        </p:blipFill>
        <p:spPr>
          <a:xfrm>
            <a:off x="6086377" y="2814410"/>
            <a:ext cx="2721553" cy="2084749"/>
          </a:xfrm>
          <a:prstGeom prst="rect">
            <a:avLst/>
          </a:prstGeom>
        </p:spPr>
      </p:pic>
      <p:sp>
        <p:nvSpPr>
          <p:cNvPr id="5" name="TextBox 4"/>
          <p:cNvSpPr txBox="1"/>
          <p:nvPr/>
        </p:nvSpPr>
        <p:spPr>
          <a:xfrm>
            <a:off x="7389424" y="1979459"/>
            <a:ext cx="184666" cy="369332"/>
          </a:xfrm>
          <a:prstGeom prst="rect">
            <a:avLst/>
          </a:prstGeom>
          <a:noFill/>
        </p:spPr>
        <p:txBody>
          <a:bodyPr wrap="none" rtlCol="0">
            <a:spAutoFit/>
          </a:bodyPr>
          <a:lstStyle/>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99664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4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5">
            <a:alphaModFix amt="73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6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Popcorn Lung</a:t>
            </a:r>
            <a:endParaRPr lang="en-US" sz="6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3" name="Content Placeholder 2"/>
          <p:cNvSpPr>
            <a:spLocks noGrp="1"/>
          </p:cNvSpPr>
          <p:nvPr>
            <p:ph idx="1"/>
          </p:nvPr>
        </p:nvSpPr>
        <p:spPr/>
        <p:txBody>
          <a:bodyPr>
            <a:normAutofit/>
          </a:bodyPr>
          <a:lstStyle/>
          <a:p>
            <a:r>
              <a:rPr lang="en-US" sz="4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innerShdw blurRad="63500" dist="50800" dir="2700000">
                    <a:prstClr val="black">
                      <a:alpha val="50000"/>
                    </a:prstClr>
                  </a:innerShdw>
                </a:effectLst>
              </a:rPr>
              <a:t>Vaping</a:t>
            </a: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innerShdw blurRad="63500" dist="50800" dir="2700000">
                    <a:prstClr val="black">
                      <a:alpha val="50000"/>
                    </a:prstClr>
                  </a:innerShdw>
                </a:effectLst>
              </a:rPr>
              <a:t> can cause “popcorn lung”</a:t>
            </a:r>
          </a:p>
          <a:p>
            <a:endPar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r>
              <a:rPr lang="en-US" sz="4400" b="1" u="sng"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innerShdw blurRad="63500" dist="50800" dir="2700000">
                    <a:prstClr val="black">
                      <a:alpha val="50000"/>
                    </a:prstClr>
                  </a:innerShdw>
                </a:effectLst>
              </a:rPr>
              <a:t>Diacetyl</a:t>
            </a:r>
            <a:r>
              <a:rPr lang="en-US" sz="4400" b="1"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innerShdw blurRad="63500" dist="50800" dir="2700000">
                    <a:prstClr val="black">
                      <a:alpha val="50000"/>
                    </a:prstClr>
                  </a:innerShdw>
                </a:effectLst>
              </a:rPr>
              <a:t>: </a:t>
            </a: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innerShdw blurRad="63500" dist="50800" dir="2700000">
                    <a:prstClr val="black">
                      <a:alpha val="50000"/>
                    </a:prstClr>
                  </a:innerShdw>
                </a:effectLst>
              </a:rPr>
              <a:t>used as a food additive. Safe for oral consumption, but </a:t>
            </a:r>
            <a:r>
              <a:rPr lang="en-US" sz="4400" b="1"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innerShdw blurRad="63500" dist="50800" dir="2700000">
                    <a:prstClr val="black">
                      <a:alpha val="50000"/>
                    </a:prstClr>
                  </a:innerShdw>
                </a:effectLst>
              </a:rPr>
              <a:t>NOT </a:t>
            </a: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innerShdw blurRad="63500" dist="50800" dir="2700000">
                    <a:prstClr val="black">
                      <a:alpha val="50000"/>
                    </a:prstClr>
                  </a:innerShdw>
                </a:effectLst>
              </a:rPr>
              <a:t>for inhalation</a:t>
            </a:r>
            <a:endPar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innerShdw blurRad="63500" dist="50800" dir="2700000">
                  <a:prstClr val="black">
                    <a:alpha val="50000"/>
                  </a:prstClr>
                </a:innerShdw>
              </a:effectLst>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04896" y="6125028"/>
            <a:ext cx="487363" cy="487363"/>
          </a:xfrm>
          <a:prstGeom prst="rect">
            <a:avLst/>
          </a:prstGeom>
        </p:spPr>
      </p:pic>
    </p:spTree>
    <p:extLst>
      <p:ext uri="{BB962C8B-B14F-4D97-AF65-F5344CB8AC3E}">
        <p14:creationId xmlns:p14="http://schemas.microsoft.com/office/powerpoint/2010/main" val="174565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6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Other Hazards</a:t>
            </a:r>
            <a:endParaRPr lang="en-US" sz="6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Content Placeholder 2"/>
          <p:cNvSpPr>
            <a:spLocks noGrp="1"/>
          </p:cNvSpPr>
          <p:nvPr>
            <p:ph idx="1"/>
          </p:nvPr>
        </p:nvSpPr>
        <p:spPr/>
        <p:txBody>
          <a:bodyPr/>
          <a:lstStyle/>
          <a:p>
            <a:pPr marL="0" indent="0">
              <a:buNone/>
            </a:pPr>
            <a:r>
              <a:rPr lang="en-US" dirty="0">
                <a:hlinkClick r:id="rId6"/>
              </a:rPr>
              <a:t>https://</a:t>
            </a:r>
            <a:r>
              <a:rPr lang="en-US" dirty="0" err="1">
                <a:hlinkClick r:id="rId6"/>
              </a:rPr>
              <a:t>www.youtube.com</a:t>
            </a:r>
            <a:r>
              <a:rPr lang="en-US" dirty="0">
                <a:hlinkClick r:id="rId6"/>
              </a:rPr>
              <a:t>/</a:t>
            </a:r>
            <a:r>
              <a:rPr lang="en-US" dirty="0" err="1">
                <a:hlinkClick r:id="rId6"/>
              </a:rPr>
              <a:t>watch?v</a:t>
            </a:r>
            <a:r>
              <a:rPr lang="en-US" dirty="0">
                <a:hlinkClick r:id="rId6"/>
              </a:rPr>
              <a:t>=dTr_h6be7ig</a:t>
            </a:r>
            <a:endParaRPr lang="en-US" dirty="0"/>
          </a:p>
        </p:txBody>
      </p:sp>
      <p:sp>
        <p:nvSpPr>
          <p:cNvPr id="4" name="Explosion 2 3"/>
          <p:cNvSpPr/>
          <p:nvPr/>
        </p:nvSpPr>
        <p:spPr>
          <a:xfrm>
            <a:off x="4865077" y="2696308"/>
            <a:ext cx="4278923" cy="3751384"/>
          </a:xfrm>
          <a:prstGeom prst="irregularSeal2">
            <a:avLst/>
          </a:prstGeom>
          <a:gradFill flip="none" rotWithShape="1">
            <a:gsLst>
              <a:gs pos="0">
                <a:srgbClr val="FF0000"/>
              </a:gs>
              <a:gs pos="100000">
                <a:srgbClr val="FFFFFF"/>
              </a:gs>
              <a:gs pos="99000">
                <a:schemeClr val="accent6"/>
              </a:gs>
            </a:gsLst>
            <a:path path="rect">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Rectangle 4"/>
          <p:cNvSpPr/>
          <p:nvPr/>
        </p:nvSpPr>
        <p:spPr>
          <a:xfrm rot="20641772">
            <a:off x="5746483" y="4178721"/>
            <a:ext cx="2340267" cy="923330"/>
          </a:xfrm>
          <a:prstGeom prst="rect">
            <a:avLst/>
          </a:prstGeom>
          <a:noFill/>
        </p:spPr>
        <p:txBody>
          <a:bodyPr wrap="none" lIns="91440" tIns="45720" rIns="91440" bIns="45720">
            <a:spAutoFit/>
          </a:bodyPr>
          <a:lstStyle/>
          <a:p>
            <a:pPr algn="ctr"/>
            <a:r>
              <a:rPr lang="en-US" sz="5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BOOM!</a:t>
            </a:r>
            <a:endPar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3092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6534" y="2032001"/>
            <a:ext cx="8229600" cy="3208867"/>
          </a:xfrm>
        </p:spPr>
        <p:txBody>
          <a:bodyPr>
            <a:normAutofit/>
          </a:bodyPr>
          <a:lstStyle/>
          <a:p>
            <a:pPr marL="0" indent="0" algn="ctr">
              <a:buNone/>
            </a:pPr>
            <a:r>
              <a:rPr lang="en-US" sz="6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Who are these companies targeting?</a:t>
            </a:r>
            <a:endParaRPr lang="en-US" sz="6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50154" y="4753505"/>
            <a:ext cx="487363" cy="487363"/>
          </a:xfrm>
          <a:prstGeom prst="rect">
            <a:avLst/>
          </a:prstGeom>
        </p:spPr>
      </p:pic>
    </p:spTree>
    <p:extLst>
      <p:ext uri="{BB962C8B-B14F-4D97-AF65-F5344CB8AC3E}">
        <p14:creationId xmlns:p14="http://schemas.microsoft.com/office/powerpoint/2010/main" val="341952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TRUE OR FALSE</a:t>
            </a:r>
            <a:endParaRPr lang="en-US" sz="6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Content Placeholder 2"/>
          <p:cNvSpPr>
            <a:spLocks noGrp="1"/>
          </p:cNvSpPr>
          <p:nvPr>
            <p:ph idx="1"/>
          </p:nvPr>
        </p:nvSpPr>
        <p:spPr>
          <a:xfrm>
            <a:off x="457200" y="2459472"/>
            <a:ext cx="8229600" cy="2157367"/>
          </a:xfrm>
        </p:spPr>
        <p:txBody>
          <a:bodyPr>
            <a:normAutofit/>
          </a:bodyPr>
          <a:lstStyle/>
          <a:p>
            <a:r>
              <a:rPr lang="en-US" sz="4000" dirty="0" smtClean="0"/>
              <a:t>E-cigarettes and e-liquid products are marketed towards youth.</a:t>
            </a:r>
            <a:endParaRPr lang="en-US" sz="4000" dirty="0"/>
          </a:p>
        </p:txBody>
      </p:sp>
      <p:sp>
        <p:nvSpPr>
          <p:cNvPr id="4" name="TextBox 3"/>
          <p:cNvSpPr txBox="1"/>
          <p:nvPr/>
        </p:nvSpPr>
        <p:spPr>
          <a:xfrm rot="20777973">
            <a:off x="2681242" y="2187505"/>
            <a:ext cx="5009686" cy="1569660"/>
          </a:xfrm>
          <a:prstGeom prst="rect">
            <a:avLst/>
          </a:prstGeom>
          <a:noFill/>
        </p:spPr>
        <p:txBody>
          <a:bodyPr wrap="square" rtlCol="0">
            <a:spAutoFit/>
          </a:bodyPr>
          <a:lstStyle/>
          <a:p>
            <a:r>
              <a:rPr lang="en-US" sz="9600" b="1" dirty="0" smtClean="0">
                <a:ln w="31550" cmpd="sng">
                  <a:solidFill>
                    <a:srgbClr val="FFFF00"/>
                  </a:solidFill>
                  <a:prstDash val="solid"/>
                </a:ln>
                <a:solidFill>
                  <a:srgbClr val="2CBD0A"/>
                </a:solidFill>
                <a:effectLst>
                  <a:outerShdw blurRad="41275" dist="12700" dir="12000000" algn="tl" rotWithShape="0">
                    <a:srgbClr val="000000">
                      <a:alpha val="40000"/>
                    </a:srgbClr>
                  </a:outerShdw>
                </a:effectLst>
              </a:rPr>
              <a:t>TRUE!</a:t>
            </a:r>
            <a:endParaRPr lang="en-US" sz="9600" b="1" dirty="0">
              <a:ln w="31550" cmpd="sng">
                <a:solidFill>
                  <a:srgbClr val="FFFF00"/>
                </a:solidFill>
                <a:prstDash val="solid"/>
              </a:ln>
              <a:solidFill>
                <a:srgbClr val="2CBD0A"/>
              </a:solidFill>
              <a:effectLst>
                <a:outerShdw blurRad="41275" dist="12700" dir="12000000" algn="tl" rotWithShape="0">
                  <a:srgbClr val="000000">
                    <a:alpha val="40000"/>
                  </a:srgbClr>
                </a:outerShdw>
              </a:effectLst>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8977" y="6058354"/>
            <a:ext cx="487363" cy="487363"/>
          </a:xfrm>
          <a:prstGeom prst="rect">
            <a:avLst/>
          </a:prstGeom>
        </p:spPr>
      </p:pic>
    </p:spTree>
    <p:extLst>
      <p:ext uri="{BB962C8B-B14F-4D97-AF65-F5344CB8AC3E}">
        <p14:creationId xmlns:p14="http://schemas.microsoft.com/office/powerpoint/2010/main" val="209492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8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Marketing to Youth</a:t>
            </a:r>
            <a:endParaRPr lang="en-US" sz="6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Content Placeholder 2"/>
          <p:cNvSpPr>
            <a:spLocks noGrp="1"/>
          </p:cNvSpPr>
          <p:nvPr>
            <p:ph idx="1"/>
          </p:nvPr>
        </p:nvSpPr>
        <p:spPr>
          <a:xfrm>
            <a:off x="457200" y="1600201"/>
            <a:ext cx="8229600" cy="3875788"/>
          </a:xfrm>
        </p:spPr>
        <p:txBody>
          <a:bodyPr>
            <a:normAutofit lnSpcReduction="10000"/>
          </a:bodyPr>
          <a:lstStyle/>
          <a:p>
            <a:r>
              <a:rPr lang="en-US" dirty="0" smtClean="0"/>
              <a:t>Appealing flavors</a:t>
            </a:r>
          </a:p>
          <a:p>
            <a:r>
              <a:rPr lang="en-US" dirty="0" smtClean="0"/>
              <a:t>Sleek design of products</a:t>
            </a:r>
          </a:p>
          <a:p>
            <a:r>
              <a:rPr lang="en-US" dirty="0" smtClean="0"/>
              <a:t>Offering scholarships</a:t>
            </a:r>
          </a:p>
          <a:p>
            <a:r>
              <a:rPr lang="en-US" dirty="0" smtClean="0"/>
              <a:t>Advertising on social media platforms</a:t>
            </a:r>
          </a:p>
          <a:p>
            <a:r>
              <a:rPr lang="en-US" dirty="0" smtClean="0"/>
              <a:t>Sponsoring music festivals and events</a:t>
            </a:r>
          </a:p>
          <a:p>
            <a:r>
              <a:rPr lang="en-US" dirty="0" smtClean="0"/>
              <a:t>Placing advertisements near playgrounds or schools</a:t>
            </a:r>
          </a:p>
          <a:p>
            <a:endParaRPr lang="en-US" dirty="0" smtClean="0"/>
          </a:p>
          <a:p>
            <a:endParaRPr lang="en-US" dirty="0" smtClean="0"/>
          </a:p>
          <a:p>
            <a:endParaRPr lang="en-US" dirty="0"/>
          </a:p>
        </p:txBody>
      </p:sp>
      <p:sp>
        <p:nvSpPr>
          <p:cNvPr id="4" name="TextBox 3"/>
          <p:cNvSpPr txBox="1"/>
          <p:nvPr/>
        </p:nvSpPr>
        <p:spPr>
          <a:xfrm>
            <a:off x="457200" y="5541665"/>
            <a:ext cx="8229600" cy="923330"/>
          </a:xfrm>
          <a:prstGeom prst="rect">
            <a:avLst/>
          </a:prstGeom>
          <a:noFill/>
        </p:spPr>
        <p:txBody>
          <a:bodyPr wrap="square" rtlCol="0">
            <a:spAutoFit/>
          </a:bodyPr>
          <a:lstStyle/>
          <a:p>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Why are they doing this???</a:t>
            </a:r>
            <a:endPar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46790" y="2102174"/>
            <a:ext cx="487363" cy="487363"/>
          </a:xfrm>
          <a:prstGeom prst="rect">
            <a:avLst/>
          </a:prstGeom>
        </p:spPr>
      </p:pic>
    </p:spTree>
    <p:extLst>
      <p:ext uri="{BB962C8B-B14F-4D97-AF65-F5344CB8AC3E}">
        <p14:creationId xmlns:p14="http://schemas.microsoft.com/office/powerpoint/2010/main" val="128703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59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4"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128"/>
            <a:ext cx="8229600" cy="806571"/>
          </a:xfrm>
        </p:spPr>
        <p:txBody>
          <a:bodyPr/>
          <a:lstStyle/>
          <a:p>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What Do You See?</a:t>
            </a:r>
            <a:endParaRPr lang="en-US"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8" name="Picture 7" descr="Screen Shot 2020-04-06 at 12.29.47 PM.png"/>
          <p:cNvPicPr>
            <a:picLocks noChangeAspect="1"/>
          </p:cNvPicPr>
          <p:nvPr/>
        </p:nvPicPr>
        <p:blipFill rotWithShape="1">
          <a:blip r:embed="rId5">
            <a:extLst>
              <a:ext uri="{28A0092B-C50C-407E-A947-70E740481C1C}">
                <a14:useLocalDpi xmlns:a14="http://schemas.microsoft.com/office/drawing/2010/main" val="0"/>
              </a:ext>
            </a:extLst>
          </a:blip>
          <a:srcRect t="2685" r="3139" b="16317"/>
          <a:stretch/>
        </p:blipFill>
        <p:spPr>
          <a:xfrm>
            <a:off x="457200" y="1156033"/>
            <a:ext cx="8229600" cy="507129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39733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…and Again</a:t>
            </a:r>
            <a:endParaRPr lang="en-US"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6" name="Picture 5" descr="Screen Shot 2020-04-06 at 12.31.1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465" y="1417638"/>
            <a:ext cx="7150709" cy="4727292"/>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51160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California Proposition 65</a:t>
            </a:r>
            <a:endParaRPr lang="en-US"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Content Placeholder 2"/>
          <p:cNvSpPr>
            <a:spLocks noGrp="1"/>
          </p:cNvSpPr>
          <p:nvPr>
            <p:ph idx="1"/>
          </p:nvPr>
        </p:nvSpPr>
        <p:spPr>
          <a:xfrm>
            <a:off x="308752" y="1128394"/>
            <a:ext cx="5018891" cy="5222370"/>
          </a:xfrm>
        </p:spPr>
        <p:txBody>
          <a:bodyPr>
            <a:normAutofit/>
          </a:bodyPr>
          <a:lstStyle/>
          <a:p>
            <a:r>
              <a:rPr lang="en-US" sz="2800" dirty="0" smtClean="0"/>
              <a:t>What is it?</a:t>
            </a:r>
          </a:p>
          <a:p>
            <a:r>
              <a:rPr lang="en-US" sz="2800" dirty="0"/>
              <a:t>Proposition 65 requires businesses to provide warnings </a:t>
            </a:r>
            <a:r>
              <a:rPr lang="en-US" sz="2800" dirty="0" smtClean="0"/>
              <a:t>about </a:t>
            </a:r>
            <a:r>
              <a:rPr lang="en-US" sz="2800" dirty="0"/>
              <a:t>significant exposures to chemicals that cause cancer, birth defects or </a:t>
            </a:r>
            <a:r>
              <a:rPr lang="en-US" sz="2800" dirty="0" smtClean="0"/>
              <a:t>other reproductive harm</a:t>
            </a:r>
          </a:p>
          <a:p>
            <a:r>
              <a:rPr lang="en-US" sz="2800" dirty="0" smtClean="0"/>
              <a:t>At least </a:t>
            </a:r>
            <a:r>
              <a:rPr lang="en-US" sz="2800" dirty="0"/>
              <a:t>9</a:t>
            </a:r>
            <a:r>
              <a:rPr lang="en-US" sz="2800" dirty="0" smtClean="0"/>
              <a:t> </a:t>
            </a:r>
            <a:r>
              <a:rPr lang="en-US" sz="2800" dirty="0" smtClean="0"/>
              <a:t>chemicals found in vapes, are included in this proposition</a:t>
            </a:r>
          </a:p>
          <a:p>
            <a:endParaRPr lang="en-US" sz="2800" dirty="0" smtClean="0"/>
          </a:p>
        </p:txBody>
      </p:sp>
      <p:pic>
        <p:nvPicPr>
          <p:cNvPr id="4" name="Picture 3" descr="Prop65_IllustrationA.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327643" y="2268644"/>
            <a:ext cx="3448339" cy="2850627"/>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5685129"/>
            <a:ext cx="487363" cy="487363"/>
          </a:xfrm>
          <a:prstGeom prst="rect">
            <a:avLst/>
          </a:prstGeom>
        </p:spPr>
      </p:pic>
    </p:spTree>
    <p:extLst>
      <p:ext uri="{BB962C8B-B14F-4D97-AF65-F5344CB8AC3E}">
        <p14:creationId xmlns:p14="http://schemas.microsoft.com/office/powerpoint/2010/main" val="148915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5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5">
            <a:alphaModFix amt="99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8952" y="2171619"/>
            <a:ext cx="8229600" cy="2117208"/>
          </a:xfrm>
        </p:spPr>
        <p:txBody>
          <a:bodyPr>
            <a:noAutofit/>
          </a:bodyPr>
          <a:lstStyle/>
          <a:p>
            <a:r>
              <a:rPr lang="en-US" sz="8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What do you know about </a:t>
            </a:r>
            <a:r>
              <a:rPr lang="en-US" sz="80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vaping</a:t>
            </a:r>
            <a:r>
              <a:rPr lang="en-US" sz="8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t>
            </a:r>
            <a:endParaRPr lang="en-US" sz="8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09569" y="5532613"/>
            <a:ext cx="487363" cy="487363"/>
          </a:xfrm>
          <a:prstGeom prst="rect">
            <a:avLst/>
          </a:prstGeom>
        </p:spPr>
      </p:pic>
    </p:spTree>
    <p:extLst>
      <p:ext uri="{BB962C8B-B14F-4D97-AF65-F5344CB8AC3E}">
        <p14:creationId xmlns:p14="http://schemas.microsoft.com/office/powerpoint/2010/main" val="156805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Concerns for Health</a:t>
            </a:r>
            <a:endParaRPr lang="en-US"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Content Placeholder 2"/>
          <p:cNvSpPr>
            <a:spLocks noGrp="1"/>
          </p:cNvSpPr>
          <p:nvPr>
            <p:ph idx="1"/>
          </p:nvPr>
        </p:nvSpPr>
        <p:spPr>
          <a:xfrm>
            <a:off x="457200" y="1417638"/>
            <a:ext cx="8229600" cy="5108208"/>
          </a:xfrm>
        </p:spPr>
        <p:txBody>
          <a:bodyPr>
            <a:normAutofit/>
          </a:bodyPr>
          <a:lstStyle/>
          <a:p>
            <a:r>
              <a:rPr lang="en-US" dirty="0" smtClean="0"/>
              <a:t>There are many unknowns about e-cigarettes</a:t>
            </a:r>
          </a:p>
          <a:p>
            <a:r>
              <a:rPr lang="en-US" b="1" u="sng"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As of January , 2020</a:t>
            </a:r>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en-US" dirty="0" smtClean="0"/>
              <a:t>2,758 </a:t>
            </a:r>
            <a:r>
              <a:rPr lang="en-US" dirty="0"/>
              <a:t>cases of lung illness </a:t>
            </a:r>
            <a:r>
              <a:rPr lang="en-US" dirty="0" smtClean="0"/>
              <a:t>from e</a:t>
            </a:r>
            <a:r>
              <a:rPr lang="en-US" dirty="0"/>
              <a:t>-cigarettes in all 50 states, the District of Columbia, Puerto Rico and the U.S. Virgin </a:t>
            </a:r>
            <a:r>
              <a:rPr lang="en-US" dirty="0" smtClean="0"/>
              <a:t>Islands</a:t>
            </a:r>
          </a:p>
          <a:p>
            <a:r>
              <a:rPr lang="en-US" dirty="0" smtClean="0"/>
              <a:t>Symptoms include respiratory problems such </a:t>
            </a:r>
            <a:r>
              <a:rPr lang="en-US" dirty="0"/>
              <a:t>as cough, chest pain, and shortness of breath, and </a:t>
            </a:r>
            <a:r>
              <a:rPr lang="en-US" dirty="0" smtClean="0"/>
              <a:t>also abdominal </a:t>
            </a:r>
            <a:r>
              <a:rPr lang="en-US" dirty="0"/>
              <a:t>pain, nausea, vomiting, and </a:t>
            </a:r>
            <a:r>
              <a:rPr lang="en-US" dirty="0" smtClean="0"/>
              <a:t>diarrhea</a:t>
            </a:r>
            <a:endParaRPr lang="en-US" dirty="0"/>
          </a:p>
          <a:p>
            <a:endParaRPr lang="en-US" dirty="0" smtClean="0"/>
          </a:p>
          <a:p>
            <a:endParaRPr lang="en-US" dirty="0" smtClean="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45344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63208"/>
          </a:xfrm>
        </p:spPr>
        <p:txBody>
          <a:bodyPr>
            <a:normAutofit fontScale="90000"/>
          </a:bodyPr>
          <a:lstStyle/>
          <a:p>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EVALI</a:t>
            </a:r>
            <a:endParaRPr lang="en-US"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Content Placeholder 2"/>
          <p:cNvSpPr>
            <a:spLocks noGrp="1"/>
          </p:cNvSpPr>
          <p:nvPr>
            <p:ph idx="1"/>
          </p:nvPr>
        </p:nvSpPr>
        <p:spPr>
          <a:xfrm>
            <a:off x="195385" y="937846"/>
            <a:ext cx="5431692" cy="4696192"/>
          </a:xfrm>
        </p:spPr>
        <p:txBody>
          <a:bodyPr>
            <a:normAutofit/>
          </a:bodyPr>
          <a:lstStyle/>
          <a:p>
            <a:r>
              <a:rPr lang="en-US" dirty="0"/>
              <a:t>E- cigarette, or </a:t>
            </a:r>
            <a:r>
              <a:rPr lang="en-US" dirty="0" err="1"/>
              <a:t>Vaping</a:t>
            </a:r>
            <a:r>
              <a:rPr lang="en-US" dirty="0"/>
              <a:t>, product use Associated Lung </a:t>
            </a:r>
            <a:r>
              <a:rPr lang="en-US" dirty="0" smtClean="0"/>
              <a:t>Injury</a:t>
            </a:r>
          </a:p>
          <a:p>
            <a:r>
              <a:rPr lang="en-US" dirty="0" smtClean="0"/>
              <a:t>New Jersey Department of Health reported 59 cases in NJ and 1 death</a:t>
            </a:r>
          </a:p>
          <a:p>
            <a:r>
              <a:rPr lang="en-US" dirty="0" smtClean="0"/>
              <a:t>Average age of those affected are 21 years old</a:t>
            </a:r>
          </a:p>
          <a:p>
            <a:pPr marL="0" indent="0">
              <a:buNone/>
            </a:pPr>
            <a:endParaRPr lang="en-US" dirty="0" smtClean="0"/>
          </a:p>
        </p:txBody>
      </p:sp>
      <p:pic>
        <p:nvPicPr>
          <p:cNvPr id="4" name="Picture 3"/>
          <p:cNvPicPr>
            <a:picLocks noChangeAspect="1"/>
          </p:cNvPicPr>
          <p:nvPr/>
        </p:nvPicPr>
        <p:blipFill>
          <a:blip r:embed="rId6"/>
          <a:stretch>
            <a:fillRect/>
          </a:stretch>
        </p:blipFill>
        <p:spPr>
          <a:xfrm>
            <a:off x="6029960" y="937846"/>
            <a:ext cx="2957732" cy="5032253"/>
          </a:xfrm>
          <a:prstGeom prst="rect">
            <a:avLst/>
          </a:prstGeom>
        </p:spPr>
      </p:pic>
      <p:pic>
        <p:nvPicPr>
          <p:cNvPr id="5" name="Picture 4"/>
          <p:cNvPicPr>
            <a:picLocks noChangeAspect="1"/>
          </p:cNvPicPr>
          <p:nvPr/>
        </p:nvPicPr>
        <p:blipFill>
          <a:blip r:embed="rId7"/>
          <a:stretch>
            <a:fillRect/>
          </a:stretch>
        </p:blipFill>
        <p:spPr>
          <a:xfrm>
            <a:off x="457200" y="5634038"/>
            <a:ext cx="4521200" cy="8636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39714" y="5146675"/>
            <a:ext cx="487363" cy="487363"/>
          </a:xfrm>
          <a:prstGeom prst="rect">
            <a:avLst/>
          </a:prstGeom>
        </p:spPr>
      </p:pic>
    </p:spTree>
    <p:extLst>
      <p:ext uri="{BB962C8B-B14F-4D97-AF65-F5344CB8AC3E}">
        <p14:creationId xmlns:p14="http://schemas.microsoft.com/office/powerpoint/2010/main" val="18784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EVALI Worldwide</a:t>
            </a:r>
            <a:endPar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Content Placeholder 2"/>
          <p:cNvSpPr>
            <a:spLocks noGrp="1"/>
          </p:cNvSpPr>
          <p:nvPr>
            <p:ph idx="1"/>
          </p:nvPr>
        </p:nvSpPr>
        <p:spPr>
          <a:xfrm>
            <a:off x="187356" y="1202427"/>
            <a:ext cx="8764084" cy="4525963"/>
          </a:xfrm>
        </p:spPr>
        <p:txBody>
          <a:bodyPr>
            <a:normAutofit fontScale="92500" lnSpcReduction="10000"/>
          </a:bodyPr>
          <a:lstStyle/>
          <a:p>
            <a:r>
              <a:rPr lang="en-US" dirty="0"/>
              <a:t>As of </a:t>
            </a:r>
            <a:r>
              <a:rPr lang="en-US"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February 18, 2020</a:t>
            </a:r>
            <a:r>
              <a:rPr lang="en-US" dirty="0"/>
              <a:t>, a total of 2,807 </a:t>
            </a:r>
            <a:r>
              <a:rPr lang="en-US" dirty="0" smtClean="0"/>
              <a:t>(</a:t>
            </a:r>
            <a:r>
              <a:rPr lang="en-US" dirty="0"/>
              <a:t>EVALI) cases or deaths have been reported to CDC from 50 states, the District of Columbia, and two U.S. territories (Puerto Rico and U.S. Virgin Islands)</a:t>
            </a:r>
            <a:r>
              <a:rPr lang="en-US" dirty="0" smtClean="0"/>
              <a:t>.</a:t>
            </a:r>
          </a:p>
          <a:p>
            <a:r>
              <a:rPr lang="en-US" dirty="0" smtClean="0"/>
              <a:t>68 deaths</a:t>
            </a:r>
          </a:p>
          <a:p>
            <a:r>
              <a:rPr lang="en-US" dirty="0"/>
              <a:t>By age group category:</a:t>
            </a:r>
          </a:p>
          <a:p>
            <a:pPr lvl="1"/>
            <a:r>
              <a:rPr lang="en-US" dirty="0"/>
              <a:t>15% of patients were under 18 years </a:t>
            </a:r>
            <a:r>
              <a:rPr lang="en-US" dirty="0" smtClean="0"/>
              <a:t>old</a:t>
            </a:r>
            <a:endParaRPr lang="en-US" dirty="0"/>
          </a:p>
          <a:p>
            <a:pPr lvl="1"/>
            <a:r>
              <a:rPr lang="en-US" dirty="0"/>
              <a:t>37% of patients were 18 to 24 years </a:t>
            </a:r>
            <a:r>
              <a:rPr lang="en-US" dirty="0" smtClean="0"/>
              <a:t>old</a:t>
            </a:r>
            <a:endParaRPr lang="en-US" dirty="0"/>
          </a:p>
          <a:p>
            <a:pPr lvl="1"/>
            <a:r>
              <a:rPr lang="en-US" dirty="0"/>
              <a:t>24% of patients were 25 to 34 years </a:t>
            </a:r>
            <a:r>
              <a:rPr lang="en-US" dirty="0" smtClean="0"/>
              <a:t>old</a:t>
            </a:r>
          </a:p>
          <a:p>
            <a:pPr lvl="1"/>
            <a:r>
              <a:rPr lang="en-US" dirty="0"/>
              <a:t>24% of patients were 35 years or older.</a:t>
            </a:r>
          </a:p>
        </p:txBody>
      </p:sp>
      <p:sp>
        <p:nvSpPr>
          <p:cNvPr id="4" name="Rectangle 3"/>
          <p:cNvSpPr/>
          <p:nvPr/>
        </p:nvSpPr>
        <p:spPr>
          <a:xfrm>
            <a:off x="304517" y="5728390"/>
            <a:ext cx="8534983" cy="646331"/>
          </a:xfrm>
          <a:prstGeom prst="rect">
            <a:avLst/>
          </a:prstGeom>
          <a:noFill/>
        </p:spPr>
        <p:txBody>
          <a:bodyPr wrap="none" lIns="91440" tIns="45720" rIns="91440" bIns="45720">
            <a:spAutoFit/>
          </a:bodyPr>
          <a:lstStyle/>
          <a:p>
            <a:pPr algn="ctr"/>
            <a:r>
              <a:rPr lang="en-US" sz="3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Over 50% of cases were under 24 years old!</a:t>
            </a:r>
            <a:endParaRPr lang="en-US" sz="3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6" name="Picture 5" descr="cdc-socialmedia-600x300px.jpg"/>
          <p:cNvPicPr>
            <a:picLocks noChangeAspect="1"/>
          </p:cNvPicPr>
          <p:nvPr/>
        </p:nvPicPr>
        <p:blipFill rotWithShape="1">
          <a:blip r:embed="rId5" cstate="email">
            <a:extLst>
              <a:ext uri="{28A0092B-C50C-407E-A947-70E740481C1C}">
                <a14:useLocalDpi xmlns:a14="http://schemas.microsoft.com/office/drawing/2010/main" val="0"/>
              </a:ext>
            </a:extLst>
          </a:blip>
          <a:srcRect l="13056" r="15368"/>
          <a:stretch/>
        </p:blipFill>
        <p:spPr>
          <a:xfrm>
            <a:off x="6589333" y="3727005"/>
            <a:ext cx="2250167" cy="157186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2144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Right From The Source</a:t>
            </a:r>
            <a:endParaRPr lang="en-US"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Content Placeholder 2"/>
          <p:cNvSpPr>
            <a:spLocks noGrp="1"/>
          </p:cNvSpPr>
          <p:nvPr>
            <p:ph idx="1"/>
          </p:nvPr>
        </p:nvSpPr>
        <p:spPr/>
        <p:txBody>
          <a:bodyPr/>
          <a:lstStyle/>
          <a:p>
            <a:r>
              <a:rPr lang="en-US" dirty="0">
                <a:hlinkClick r:id="rId6"/>
              </a:rPr>
              <a:t>https://youtu.be/</a:t>
            </a:r>
            <a:r>
              <a:rPr lang="en-US" dirty="0" smtClean="0">
                <a:hlinkClick r:id="rId6"/>
              </a:rPr>
              <a:t>im4bTtQ99SY</a:t>
            </a:r>
            <a:endParaRPr lang="en-US" dirty="0" smtClean="0"/>
          </a:p>
          <a:p>
            <a:pPr marL="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08013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83"/>
            <a:ext cx="8229600" cy="808067"/>
          </a:xfrm>
        </p:spPr>
        <p:txBody>
          <a:bodyPr/>
          <a:lstStyle/>
          <a:p>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What Were They </a:t>
            </a:r>
            <a:r>
              <a:rPr lang="en-US"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Vaping</a:t>
            </a:r>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t>
            </a:r>
            <a:endParaRPr lang="en-US"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Content Placeholder 2"/>
          <p:cNvSpPr>
            <a:spLocks noGrp="1"/>
          </p:cNvSpPr>
          <p:nvPr>
            <p:ph idx="1"/>
          </p:nvPr>
        </p:nvSpPr>
        <p:spPr>
          <a:xfrm>
            <a:off x="-145721" y="1159918"/>
            <a:ext cx="9034709" cy="4525963"/>
          </a:xfrm>
        </p:spPr>
        <p:txBody>
          <a:bodyPr>
            <a:noAutofit/>
          </a:bodyPr>
          <a:lstStyle/>
          <a:p>
            <a:r>
              <a:rPr lang="en-US" sz="2800" dirty="0">
                <a:solidFill>
                  <a:schemeClr val="bg2">
                    <a:lumMod val="40000"/>
                    <a:lumOff val="60000"/>
                  </a:schemeClr>
                </a:solidFill>
              </a:rPr>
              <a:t>2,022</a:t>
            </a:r>
            <a:r>
              <a:rPr lang="en-US" sz="2800" dirty="0"/>
              <a:t> hospitalized patients had data on substance use, of whom </a:t>
            </a:r>
          </a:p>
          <a:p>
            <a:pPr lvl="1"/>
            <a:r>
              <a:rPr lang="en-US" sz="2400" dirty="0"/>
              <a:t>82% reported using THC-containing products; 33% reported exclusive use of THC-containing products.</a:t>
            </a:r>
          </a:p>
          <a:p>
            <a:pPr lvl="1"/>
            <a:r>
              <a:rPr lang="en-US" sz="2400" dirty="0"/>
              <a:t>57% reported using nicotine-containing products; 14% reported exclusive use of nicotine-containing products</a:t>
            </a:r>
            <a:r>
              <a:rPr lang="en-US" sz="2400" dirty="0" smtClean="0"/>
              <a:t>.</a:t>
            </a:r>
            <a:endParaRPr lang="en-US" sz="2400" dirty="0"/>
          </a:p>
        </p:txBody>
      </p:sp>
      <p:sp>
        <p:nvSpPr>
          <p:cNvPr id="4" name="TextBox 3"/>
          <p:cNvSpPr txBox="1"/>
          <p:nvPr/>
        </p:nvSpPr>
        <p:spPr>
          <a:xfrm>
            <a:off x="0" y="4147124"/>
            <a:ext cx="9123182" cy="1384995"/>
          </a:xfrm>
          <a:prstGeom prst="rect">
            <a:avLst/>
          </a:prstGeom>
          <a:noFill/>
        </p:spPr>
        <p:txBody>
          <a:bodyPr wrap="square" rtlCol="0">
            <a:spAutoFit/>
          </a:bodyPr>
          <a:lstStyle/>
          <a:p>
            <a:pPr algn="ctr"/>
            <a:r>
              <a:rPr lang="en-US" sz="2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*Many users who suffered from EVALI said they got their products from numerous sources, including: commercial stores, informal sources, or a combination of both*</a:t>
            </a:r>
            <a:endParaRPr lang="en-US" sz="2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5" name="Picture 4" descr="cdc-socialmedia-600x300px.jpg"/>
          <p:cNvPicPr>
            <a:picLocks noChangeAspect="1"/>
          </p:cNvPicPr>
          <p:nvPr/>
        </p:nvPicPr>
        <p:blipFill rotWithShape="1">
          <a:blip r:embed="rId5" cstate="email">
            <a:extLst>
              <a:ext uri="{28A0092B-C50C-407E-A947-70E740481C1C}">
                <a14:useLocalDpi xmlns:a14="http://schemas.microsoft.com/office/drawing/2010/main" val="0"/>
              </a:ext>
            </a:extLst>
          </a:blip>
          <a:srcRect l="13056" r="15368"/>
          <a:stretch/>
        </p:blipFill>
        <p:spPr>
          <a:xfrm>
            <a:off x="3737363" y="5532119"/>
            <a:ext cx="1648753" cy="1151741"/>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38676" y="5978511"/>
            <a:ext cx="487363" cy="487363"/>
          </a:xfrm>
          <a:prstGeom prst="rect">
            <a:avLst/>
          </a:prstGeom>
        </p:spPr>
      </p:pic>
    </p:spTree>
    <p:extLst>
      <p:ext uri="{BB962C8B-B14F-4D97-AF65-F5344CB8AC3E}">
        <p14:creationId xmlns:p14="http://schemas.microsoft.com/office/powerpoint/2010/main" val="184847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Vaping</a:t>
            </a:r>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Marijuana</a:t>
            </a:r>
            <a:endParaRPr lang="en-US"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Content Placeholder 2"/>
          <p:cNvSpPr>
            <a:spLocks noGrp="1"/>
          </p:cNvSpPr>
          <p:nvPr>
            <p:ph idx="1"/>
          </p:nvPr>
        </p:nvSpPr>
        <p:spPr>
          <a:xfrm>
            <a:off x="457200" y="1417638"/>
            <a:ext cx="8229600" cy="4525963"/>
          </a:xfrm>
        </p:spPr>
        <p:txBody>
          <a:bodyPr/>
          <a:lstStyle/>
          <a:p>
            <a:r>
              <a:rPr lang="en-US" dirty="0" smtClean="0"/>
              <a:t>THC </a:t>
            </a:r>
            <a:r>
              <a:rPr lang="en-US" dirty="0"/>
              <a:t>extract is </a:t>
            </a:r>
            <a:r>
              <a:rPr lang="en-US" dirty="0" smtClean="0"/>
              <a:t>extracted from </a:t>
            </a:r>
            <a:r>
              <a:rPr lang="en-US" dirty="0"/>
              <a:t>Marijuana plant </a:t>
            </a:r>
            <a:endParaRPr lang="en-US" dirty="0" smtClean="0"/>
          </a:p>
          <a:p>
            <a:pPr lvl="1"/>
            <a:r>
              <a:rPr lang="en-US" dirty="0" smtClean="0"/>
              <a:t>Wax, “dabbing”, </a:t>
            </a:r>
            <a:r>
              <a:rPr lang="en-US" dirty="0" err="1" smtClean="0"/>
              <a:t>shadder</a:t>
            </a:r>
            <a:r>
              <a:rPr lang="en-US" dirty="0" smtClean="0"/>
              <a:t>, </a:t>
            </a:r>
            <a:r>
              <a:rPr lang="en-US" dirty="0" err="1" smtClean="0"/>
              <a:t>budder</a:t>
            </a:r>
            <a:r>
              <a:rPr lang="en-US" dirty="0" smtClean="0"/>
              <a:t>, BTO </a:t>
            </a:r>
          </a:p>
          <a:p>
            <a:r>
              <a:rPr lang="en-US" dirty="0" smtClean="0"/>
              <a:t>THC strength up to 99%</a:t>
            </a:r>
          </a:p>
          <a:p>
            <a:r>
              <a:rPr lang="en-US" dirty="0" smtClean="0"/>
              <a:t>Traditional plant marijuana about 10-20% THC</a:t>
            </a:r>
          </a:p>
          <a:p>
            <a:r>
              <a:rPr lang="en-US" dirty="0" smtClean="0"/>
              <a:t>High potency can cause addiction and health problems</a:t>
            </a:r>
          </a:p>
          <a:p>
            <a:endParaRPr lang="en-US" dirty="0" smtClean="0"/>
          </a:p>
          <a:p>
            <a:endParaRPr lang="en-US" dirty="0" smtClean="0"/>
          </a:p>
        </p:txBody>
      </p:sp>
      <p:pic>
        <p:nvPicPr>
          <p:cNvPr id="5" name="Picture 4" descr="thc-vaping-investigation-768x512.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906951" y="4711820"/>
            <a:ext cx="2906951" cy="1937967"/>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13593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Health Effects of </a:t>
            </a:r>
            <a:r>
              <a:rPr lang="en-US"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Vaping</a:t>
            </a:r>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Marijuana</a:t>
            </a:r>
            <a:endParaRPr lang="en-US"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Content Placeholder 2"/>
          <p:cNvSpPr>
            <a:spLocks noGrp="1"/>
          </p:cNvSpPr>
          <p:nvPr>
            <p:ph idx="1"/>
          </p:nvPr>
        </p:nvSpPr>
        <p:spPr>
          <a:xfrm>
            <a:off x="457200" y="1597164"/>
            <a:ext cx="8229600" cy="5003173"/>
          </a:xfrm>
        </p:spPr>
        <p:txBody>
          <a:bodyPr>
            <a:normAutofit lnSpcReduction="10000"/>
          </a:bodyPr>
          <a:lstStyle/>
          <a:p>
            <a:r>
              <a:rPr lang="en-US" dirty="0" smtClean="0"/>
              <a:t>“Marijuana </a:t>
            </a:r>
            <a:r>
              <a:rPr lang="en-US" dirty="0"/>
              <a:t>use </a:t>
            </a:r>
            <a:r>
              <a:rPr lang="en-US"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directly affects the brain — </a:t>
            </a:r>
            <a:r>
              <a:rPr lang="en-US" dirty="0"/>
              <a:t>specifically the parts of the brain responsible for </a:t>
            </a:r>
            <a:r>
              <a:rPr lang="en-US" i="1" u="sng" dirty="0"/>
              <a:t>memory, learning, attention, decision making, coordination, emotions, and reaction </a:t>
            </a:r>
            <a:r>
              <a:rPr lang="en-US" i="1" u="sng" dirty="0" smtClean="0"/>
              <a:t>time</a:t>
            </a:r>
            <a:r>
              <a:rPr lang="en-US" i="1" dirty="0" smtClean="0"/>
              <a:t>”</a:t>
            </a:r>
          </a:p>
          <a:p>
            <a:r>
              <a:rPr lang="en-US" dirty="0"/>
              <a:t>High concentration of THC</a:t>
            </a:r>
            <a:r>
              <a:rPr lang="en-US"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some up to 99%</a:t>
            </a:r>
            <a:r>
              <a:rPr lang="en-US" dirty="0"/>
              <a:t>, causing </a:t>
            </a:r>
            <a:r>
              <a:rPr lang="en-US" u="sng" dirty="0"/>
              <a:t>increased risk of addiction and poisoning</a:t>
            </a:r>
          </a:p>
          <a:p>
            <a:r>
              <a:rPr lang="en-US" dirty="0"/>
              <a:t>Can cause hallucinations</a:t>
            </a:r>
            <a:r>
              <a:rPr lang="en-US" dirty="0" smtClean="0"/>
              <a:t>, psychosis, </a:t>
            </a:r>
            <a:r>
              <a:rPr lang="en-US" dirty="0"/>
              <a:t>vomiting, black outs</a:t>
            </a:r>
          </a:p>
          <a:p>
            <a:endParaRPr lang="en-US" dirty="0" smtClean="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79247" y="6112974"/>
            <a:ext cx="487363" cy="487363"/>
          </a:xfrm>
          <a:prstGeom prst="rect">
            <a:avLst/>
          </a:prstGeom>
        </p:spPr>
      </p:pic>
    </p:spTree>
    <p:extLst>
      <p:ext uri="{BB962C8B-B14F-4D97-AF65-F5344CB8AC3E}">
        <p14:creationId xmlns:p14="http://schemas.microsoft.com/office/powerpoint/2010/main" val="239387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62373"/>
            <a:ext cx="8229600" cy="3438543"/>
          </a:xfrm>
        </p:spPr>
        <p:txBody>
          <a:bodyPr>
            <a:normAutofit/>
          </a:bodyPr>
          <a:lstStyle/>
          <a:p>
            <a:pPr marL="0" indent="0" algn="ctr">
              <a:buNone/>
            </a:pPr>
            <a:r>
              <a:rPr lang="en-US" sz="5400" dirty="0" smtClean="0"/>
              <a:t>How long does marijuana stay in the body for?</a:t>
            </a:r>
            <a:endParaRPr lang="en-US" sz="54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1206" y="4714746"/>
            <a:ext cx="487363" cy="487363"/>
          </a:xfrm>
          <a:prstGeom prst="rect">
            <a:avLst/>
          </a:prstGeom>
        </p:spPr>
      </p:pic>
    </p:spTree>
    <p:extLst>
      <p:ext uri="{BB962C8B-B14F-4D97-AF65-F5344CB8AC3E}">
        <p14:creationId xmlns:p14="http://schemas.microsoft.com/office/powerpoint/2010/main" val="386265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969"/>
            <a:ext cx="8229600" cy="1143000"/>
          </a:xfrm>
        </p:spPr>
        <p:txBody>
          <a:bodyPr/>
          <a:lstStyle/>
          <a:p>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Vitamin E Acetate</a:t>
            </a:r>
            <a:endParaRPr lang="en-US"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Content Placeholder 2"/>
          <p:cNvSpPr>
            <a:spLocks noGrp="1"/>
          </p:cNvSpPr>
          <p:nvPr>
            <p:ph idx="1"/>
          </p:nvPr>
        </p:nvSpPr>
        <p:spPr>
          <a:xfrm>
            <a:off x="457200" y="1055077"/>
            <a:ext cx="8229600" cy="5529385"/>
          </a:xfrm>
        </p:spPr>
        <p:txBody>
          <a:bodyPr>
            <a:normAutofit lnSpcReduction="10000"/>
          </a:bodyPr>
          <a:lstStyle/>
          <a:p>
            <a:r>
              <a:rPr lang="en-US" dirty="0" smtClean="0"/>
              <a:t>Used as </a:t>
            </a:r>
            <a:r>
              <a:rPr lang="en-US" dirty="0"/>
              <a:t>an additive in </a:t>
            </a:r>
            <a:r>
              <a:rPr lang="en-US" dirty="0" err="1" smtClean="0"/>
              <a:t>vaping</a:t>
            </a:r>
            <a:r>
              <a:rPr lang="en-US" dirty="0" smtClean="0"/>
              <a:t> products</a:t>
            </a:r>
          </a:p>
          <a:p>
            <a:pPr marL="0" indent="0">
              <a:buNone/>
            </a:pPr>
            <a:endParaRPr lang="en-US" dirty="0" smtClean="0"/>
          </a:p>
          <a:p>
            <a:r>
              <a:rPr lang="en-US" dirty="0"/>
              <a:t>F</a:t>
            </a:r>
            <a:r>
              <a:rPr lang="en-US" dirty="0" smtClean="0"/>
              <a:t>luid </a:t>
            </a:r>
            <a:r>
              <a:rPr lang="en-US" dirty="0"/>
              <a:t>samples collected from the lungs from 54 patients submitted </a:t>
            </a:r>
            <a:r>
              <a:rPr lang="en-US" dirty="0" smtClean="0"/>
              <a:t>to CDC </a:t>
            </a:r>
            <a:r>
              <a:rPr lang="en-US" dirty="0"/>
              <a:t>from 18 states </a:t>
            </a:r>
            <a:r>
              <a:rPr lang="en-US" dirty="0" smtClean="0"/>
              <a:t>for testing found </a:t>
            </a:r>
            <a:r>
              <a:rPr lang="en-US" dirty="0"/>
              <a:t>V</a:t>
            </a:r>
            <a:r>
              <a:rPr lang="en-US" dirty="0" smtClean="0"/>
              <a:t>itamin </a:t>
            </a:r>
            <a:r>
              <a:rPr lang="en-US" dirty="0"/>
              <a:t>E </a:t>
            </a:r>
            <a:r>
              <a:rPr lang="en-US" dirty="0" smtClean="0"/>
              <a:t>Acetate </a:t>
            </a:r>
            <a:r>
              <a:rPr lang="en-US" dirty="0"/>
              <a:t>in almost all </a:t>
            </a:r>
            <a:r>
              <a:rPr lang="en-US" dirty="0" smtClean="0"/>
              <a:t>samples</a:t>
            </a:r>
          </a:p>
          <a:p>
            <a:pPr marL="0" indent="0">
              <a:buNone/>
            </a:pPr>
            <a:endParaRPr lang="en-US" dirty="0" smtClean="0"/>
          </a:p>
          <a:p>
            <a:r>
              <a:rPr lang="en-US" dirty="0" smtClean="0"/>
              <a:t>Cases of EVALI</a:t>
            </a:r>
          </a:p>
          <a:p>
            <a:pPr marL="0" indent="0">
              <a:buNone/>
            </a:pPr>
            <a:r>
              <a:rPr lang="en-US" dirty="0"/>
              <a:t>c</a:t>
            </a:r>
            <a:r>
              <a:rPr lang="en-US" dirty="0" smtClean="0"/>
              <a:t>ould be</a:t>
            </a:r>
            <a:r>
              <a:rPr lang="en-US" dirty="0"/>
              <a:t> </a:t>
            </a:r>
            <a:r>
              <a:rPr lang="en-US" dirty="0" smtClean="0"/>
              <a:t>linked to </a:t>
            </a:r>
          </a:p>
          <a:p>
            <a:pPr marL="0" indent="0">
              <a:buNone/>
            </a:pPr>
            <a:r>
              <a:rPr lang="en-US" dirty="0" smtClean="0"/>
              <a:t>Vitamin E acetate </a:t>
            </a:r>
            <a:endParaRPr lang="en-US" dirty="0"/>
          </a:p>
        </p:txBody>
      </p:sp>
      <p:pic>
        <p:nvPicPr>
          <p:cNvPr id="4" name="Picture 3" descr="thc-vaping-investigation-768x512.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158152" y="3868614"/>
            <a:ext cx="3692771" cy="2461847"/>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32770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Are you ready to quit?</a:t>
            </a:r>
            <a:endParaRPr lang="en-US"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Content Placeholder 2"/>
          <p:cNvSpPr>
            <a:spLocks noGrp="1"/>
          </p:cNvSpPr>
          <p:nvPr>
            <p:ph idx="1"/>
          </p:nvPr>
        </p:nvSpPr>
        <p:spPr>
          <a:xfrm>
            <a:off x="457200" y="1764043"/>
            <a:ext cx="8229600" cy="4708525"/>
          </a:xfrm>
        </p:spPr>
        <p:txBody>
          <a:bodyPr>
            <a:normAutofit/>
          </a:bodyPr>
          <a:lstStyle/>
          <a:p>
            <a:pPr marL="0" indent="0" algn="ctr">
              <a:buNone/>
            </a:pPr>
            <a:r>
              <a:rPr lang="en-US" sz="4000" dirty="0" smtClean="0">
                <a:solidFill>
                  <a:srgbClr val="FFFFFF"/>
                </a:solidFill>
              </a:rPr>
              <a:t>The </a:t>
            </a:r>
            <a:r>
              <a:rPr lang="en-US" sz="4000" dirty="0">
                <a:solidFill>
                  <a:srgbClr val="FFFFFF"/>
                </a:solidFill>
              </a:rPr>
              <a:t>first few weeks of quitting </a:t>
            </a:r>
            <a:r>
              <a:rPr lang="en-US" sz="4000" dirty="0" smtClean="0">
                <a:solidFill>
                  <a:srgbClr val="FFFFFF"/>
                </a:solidFill>
              </a:rPr>
              <a:t>are </a:t>
            </a:r>
            <a:r>
              <a:rPr lang="en-US" sz="4000" dirty="0">
                <a:solidFill>
                  <a:srgbClr val="FFFFFF"/>
                </a:solidFill>
              </a:rPr>
              <a:t>usually the hardest. </a:t>
            </a:r>
            <a:r>
              <a:rPr lang="en-US" sz="4000" dirty="0" smtClean="0">
                <a:solidFill>
                  <a:srgbClr val="FFFFFF"/>
                </a:solidFill>
              </a:rPr>
              <a:t>You </a:t>
            </a:r>
            <a:r>
              <a:rPr lang="en-US" sz="4000" dirty="0">
                <a:solidFill>
                  <a:srgbClr val="FFFFFF"/>
                </a:solidFill>
              </a:rPr>
              <a:t>may </a:t>
            </a:r>
            <a:r>
              <a:rPr lang="en-US" sz="4000" dirty="0" smtClean="0">
                <a:solidFill>
                  <a:srgbClr val="FFFFFF"/>
                </a:solidFill>
              </a:rPr>
              <a:t>be stressed, have urges to </a:t>
            </a:r>
            <a:r>
              <a:rPr lang="en-US" sz="4000" dirty="0" err="1" smtClean="0">
                <a:solidFill>
                  <a:srgbClr val="FFFFFF"/>
                </a:solidFill>
              </a:rPr>
              <a:t>vape</a:t>
            </a:r>
            <a:r>
              <a:rPr lang="en-US" sz="4000" dirty="0" smtClean="0">
                <a:solidFill>
                  <a:srgbClr val="FFFFFF"/>
                </a:solidFill>
              </a:rPr>
              <a:t>, or have other obstacles </a:t>
            </a:r>
            <a:r>
              <a:rPr lang="en-US" sz="4000" dirty="0">
                <a:solidFill>
                  <a:srgbClr val="FFFFFF"/>
                </a:solidFill>
              </a:rPr>
              <a:t>along the way, but knowing what to expect and </a:t>
            </a:r>
            <a:r>
              <a:rPr lang="en-US" sz="4000" dirty="0" smtClean="0">
                <a:solidFill>
                  <a:srgbClr val="FFFFFF"/>
                </a:solidFill>
              </a:rPr>
              <a:t>having a plan, can someone remain </a:t>
            </a:r>
            <a:r>
              <a:rPr lang="en-US" sz="4000" dirty="0" err="1" smtClean="0">
                <a:solidFill>
                  <a:srgbClr val="FFFFFF"/>
                </a:solidFill>
              </a:rPr>
              <a:t>vape</a:t>
            </a:r>
            <a:r>
              <a:rPr lang="en-US" sz="4000" dirty="0" smtClean="0">
                <a:solidFill>
                  <a:srgbClr val="FFFFFF"/>
                </a:solidFill>
              </a:rPr>
              <a:t> free!</a:t>
            </a:r>
            <a:endParaRPr lang="en-US" sz="4000" dirty="0">
              <a:solidFill>
                <a:srgbClr val="FFFFFF"/>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1206" y="5815758"/>
            <a:ext cx="487363" cy="487363"/>
          </a:xfrm>
          <a:prstGeom prst="rect">
            <a:avLst/>
          </a:prstGeom>
        </p:spPr>
      </p:pic>
    </p:spTree>
    <p:extLst>
      <p:ext uri="{BB962C8B-B14F-4D97-AF65-F5344CB8AC3E}">
        <p14:creationId xmlns:p14="http://schemas.microsoft.com/office/powerpoint/2010/main" val="315758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What are </a:t>
            </a:r>
            <a:r>
              <a:rPr lang="en-US"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Vapes</a:t>
            </a:r>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or E-cigarettes?</a:t>
            </a:r>
            <a:endParaRPr lang="en-US"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8" name="Content Placeholder 7" descr="ecigarette-3576177_960_720.jpg"/>
          <p:cNvPicPr>
            <a:picLocks noGrp="1" noChangeAspect="1"/>
          </p:cNvPicPr>
          <p:nvPr>
            <p:ph idx="1"/>
          </p:nvPr>
        </p:nvPicPr>
        <p:blipFill>
          <a:blip r:embed="rId5" cstate="email">
            <a:extLst>
              <a:ext uri="{28A0092B-C50C-407E-A947-70E740481C1C}">
                <a14:useLocalDpi xmlns:a14="http://schemas.microsoft.com/office/drawing/2010/main" val="0"/>
              </a:ext>
            </a:extLst>
          </a:blip>
          <a:srcRect t="8753" b="8753"/>
          <a:stretch>
            <a:fillRect/>
          </a:stretch>
        </p:blipFill>
        <p:spPr>
          <a:xfrm>
            <a:off x="4725861" y="4101787"/>
            <a:ext cx="4163127" cy="2289559"/>
          </a:xfrm>
        </p:spPr>
      </p:pic>
      <p:sp>
        <p:nvSpPr>
          <p:cNvPr id="10" name="TextBox 9"/>
          <p:cNvSpPr txBox="1"/>
          <p:nvPr/>
        </p:nvSpPr>
        <p:spPr>
          <a:xfrm>
            <a:off x="257631" y="1143000"/>
            <a:ext cx="8631357" cy="6370974"/>
          </a:xfrm>
          <a:prstGeom prst="rect">
            <a:avLst/>
          </a:prstGeom>
          <a:noFill/>
        </p:spPr>
        <p:txBody>
          <a:bodyPr wrap="square" rtlCol="0">
            <a:spAutoFit/>
          </a:bodyPr>
          <a:lstStyle/>
          <a:p>
            <a:pPr marL="342900" indent="-342900">
              <a:buFont typeface="Arial"/>
              <a:buChar char="•"/>
            </a:pPr>
            <a:r>
              <a:rPr lang="en-US" sz="2400" dirty="0" smtClean="0"/>
              <a:t>Electronic nicotine delivery devices that are battery operated</a:t>
            </a:r>
          </a:p>
          <a:p>
            <a:pPr marL="342900" indent="-342900">
              <a:buFont typeface="Arial"/>
              <a:buChar char="•"/>
            </a:pPr>
            <a:endParaRPr lang="en-US" sz="2400" dirty="0" smtClean="0"/>
          </a:p>
          <a:p>
            <a:pPr marL="342900" indent="-342900">
              <a:buFont typeface="Arial"/>
              <a:buChar char="•"/>
            </a:pPr>
            <a:r>
              <a:rPr lang="en-US" sz="2400" dirty="0" smtClean="0"/>
              <a:t>High concentrations of nicotine, up to twice as much as regular cigarettes</a:t>
            </a:r>
          </a:p>
          <a:p>
            <a:pPr marL="342900" indent="-342900">
              <a:buFont typeface="Arial"/>
              <a:buChar char="•"/>
            </a:pPr>
            <a:endParaRPr lang="en-US" sz="2400" dirty="0"/>
          </a:p>
          <a:p>
            <a:pPr marL="342900" indent="-342900">
              <a:buFont typeface="Arial"/>
              <a:buChar char="•"/>
            </a:pPr>
            <a:r>
              <a:rPr lang="en-US" sz="2400" dirty="0" smtClean="0"/>
              <a:t>Not heavily regulated, making it difficult to be sure what you are purchasing</a:t>
            </a:r>
          </a:p>
          <a:p>
            <a:pPr marL="342900" indent="-342900">
              <a:buFont typeface="Arial"/>
              <a:buChar char="•"/>
            </a:pPr>
            <a:endParaRPr lang="en-US" sz="2400" dirty="0"/>
          </a:p>
          <a:p>
            <a:pPr marL="342900" indent="-342900">
              <a:buFont typeface="Arial"/>
              <a:buChar char="•"/>
            </a:pPr>
            <a:r>
              <a:rPr lang="en-US" sz="2400" dirty="0" smtClean="0"/>
              <a:t>Relatively new, so there</a:t>
            </a:r>
          </a:p>
          <a:p>
            <a:r>
              <a:rPr lang="en-US" sz="2400" dirty="0" smtClean="0"/>
              <a:t>     is still a lot to learn about</a:t>
            </a:r>
          </a:p>
          <a:p>
            <a:r>
              <a:rPr lang="en-US" sz="2400" dirty="0" smtClean="0"/>
              <a:t>     these products</a:t>
            </a:r>
          </a:p>
          <a:p>
            <a:endParaRPr lang="en-US" sz="2400" dirty="0"/>
          </a:p>
          <a:p>
            <a:pPr marL="342900" indent="-342900">
              <a:buFont typeface="Arial"/>
              <a:buChar char="•"/>
            </a:pPr>
            <a:r>
              <a:rPr lang="en-US" sz="2400" dirty="0" smtClean="0"/>
              <a:t>Not approved as a method for</a:t>
            </a:r>
          </a:p>
          <a:p>
            <a:r>
              <a:rPr lang="en-US" sz="2400" dirty="0" smtClean="0"/>
              <a:t>     cessation</a:t>
            </a:r>
          </a:p>
          <a:p>
            <a:pPr marL="342900" indent="-342900">
              <a:buFont typeface="Arial"/>
              <a:buChar char="•"/>
            </a:pPr>
            <a:endParaRPr lang="en-US" sz="2400" dirty="0"/>
          </a:p>
          <a:p>
            <a:pPr marL="342900" indent="-342900">
              <a:buFont typeface="Arial"/>
              <a:buChar char="•"/>
            </a:pPr>
            <a:endParaRPr lang="en-US" sz="2400" dirty="0" smtClean="0"/>
          </a:p>
          <a:p>
            <a:pPr marL="342900" indent="-342900">
              <a:buFont typeface="Arial"/>
              <a:buChar char="•"/>
            </a:pPr>
            <a:endParaRPr lang="en-US" sz="24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45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5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Symptoms of Withdrawal</a:t>
            </a:r>
            <a:endParaRPr lang="en-US"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Content Placeholder 2"/>
          <p:cNvSpPr>
            <a:spLocks noGrp="1"/>
          </p:cNvSpPr>
          <p:nvPr>
            <p:ph idx="1"/>
          </p:nvPr>
        </p:nvSpPr>
        <p:spPr/>
        <p:txBody>
          <a:bodyPr/>
          <a:lstStyle/>
          <a:p>
            <a:r>
              <a:rPr lang="en-US" dirty="0" smtClean="0"/>
              <a:t>Appetite increases</a:t>
            </a:r>
          </a:p>
          <a:p>
            <a:r>
              <a:rPr lang="en-US" dirty="0" smtClean="0"/>
              <a:t>Cough</a:t>
            </a:r>
          </a:p>
          <a:p>
            <a:r>
              <a:rPr lang="en-US" dirty="0" smtClean="0"/>
              <a:t>Headaches or Fatigue</a:t>
            </a:r>
          </a:p>
          <a:p>
            <a:r>
              <a:rPr lang="en-US" dirty="0" smtClean="0"/>
              <a:t>Anxiety</a:t>
            </a:r>
          </a:p>
          <a:p>
            <a:r>
              <a:rPr lang="en-US" dirty="0" smtClean="0"/>
              <a:t>Feeling depressed</a:t>
            </a:r>
          </a:p>
          <a:p>
            <a:r>
              <a:rPr lang="en-US" dirty="0" smtClean="0"/>
              <a:t>Irritability</a:t>
            </a:r>
          </a:p>
          <a:p>
            <a:r>
              <a:rPr lang="en-US" dirty="0" smtClean="0"/>
              <a:t>Mental “Fog”</a:t>
            </a:r>
            <a:endParaRPr lang="en-US" dirty="0"/>
          </a:p>
        </p:txBody>
      </p:sp>
      <p:sp>
        <p:nvSpPr>
          <p:cNvPr id="4" name="TextBox 3"/>
          <p:cNvSpPr txBox="1"/>
          <p:nvPr/>
        </p:nvSpPr>
        <p:spPr>
          <a:xfrm>
            <a:off x="5870479" y="1891697"/>
            <a:ext cx="2816321" cy="3477875"/>
          </a:xfrm>
          <a:prstGeom prst="rect">
            <a:avLst/>
          </a:prstGeom>
          <a:noFill/>
        </p:spPr>
        <p:txBody>
          <a:bodyPr wrap="square" rtlCol="0">
            <a:spAutoFit/>
          </a:bodyPr>
          <a:lstStyle/>
          <a:p>
            <a:pPr algn="ctr"/>
            <a:r>
              <a:rPr lang="en-US"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The </a:t>
            </a:r>
            <a:r>
              <a:rPr lang="en-US" sz="4400" b="1" u="sng"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good </a:t>
            </a:r>
            <a:r>
              <a:rPr lang="en-US"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news is, it DOESN’T LAST FOREVER!</a:t>
            </a:r>
            <a:endPar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14284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64" fill="hold"/>
                                        <p:tgtEl>
                                          <p:spTgt spid="5"/>
                                        </p:tgtEl>
                                      </p:cBhvr>
                                    </p:cmd>
                                  </p:childTnLst>
                                </p:cTn>
                              </p:par>
                              <p:par>
                                <p:cTn id="7" presetID="1" presetClass="entr" presetSubtype="0" fill="hold" grpId="0" nodeType="withEffect">
                                  <p:stCondLst>
                                    <p:cond delay="10000"/>
                                  </p:stCondLst>
                                  <p:childTnLst>
                                    <p:set>
                                      <p:cBhvr>
                                        <p:cTn id="8" dur="1" fill="hold">
                                          <p:stCondLst>
                                            <p:cond delay="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5">
            <a:alphaModFix amt="81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9416"/>
            <a:ext cx="8229600" cy="1143000"/>
          </a:xfrm>
        </p:spPr>
        <p:txBody>
          <a:bodyPr>
            <a:normAutofit/>
          </a:bodyPr>
          <a:lstStyle/>
          <a:p>
            <a:r>
              <a:rPr lang="en-U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Healthy Coping Skills</a:t>
            </a:r>
            <a:endPar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Cloud 3"/>
          <p:cNvSpPr/>
          <p:nvPr/>
        </p:nvSpPr>
        <p:spPr>
          <a:xfrm>
            <a:off x="275829" y="1145169"/>
            <a:ext cx="8868171" cy="4976280"/>
          </a:xfrm>
          <a:prstGeom prst="cloud">
            <a:avLst/>
          </a:prstGeom>
          <a:solidFill>
            <a:schemeClr val="tx1">
              <a:lumMod val="85000"/>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rot="21176485">
            <a:off x="1456921" y="1644186"/>
            <a:ext cx="6953760" cy="3919110"/>
          </a:xfrm>
        </p:spPr>
        <p:txBody>
          <a:bodyPr>
            <a:normAutofit/>
          </a:bodyPr>
          <a:lstStyle/>
          <a:p>
            <a:pPr marL="0" indent="0" algn="ctr">
              <a:buNone/>
            </a:pPr>
            <a:r>
              <a:rPr lang="en-US" sz="6000" b="1" dirty="0" smtClean="0">
                <a:ln w="17780" cmpd="sng">
                  <a:solidFill>
                    <a:srgbClr val="FFFFFF"/>
                  </a:solidFill>
                  <a:prstDash val="solid"/>
                  <a:miter lim="800000"/>
                </a:ln>
                <a:solidFill>
                  <a:schemeClr val="bg1"/>
                </a:solidFill>
                <a:effectLst>
                  <a:outerShdw blurRad="50800" algn="tl" rotWithShape="0">
                    <a:srgbClr val="000000"/>
                  </a:outerShdw>
                </a:effectLst>
              </a:rPr>
              <a:t>When I'm feeling stressed, one thing I can do to help me feel better is</a:t>
            </a:r>
            <a:r>
              <a:rPr lang="is-IS" sz="6000" b="1" dirty="0" smtClean="0">
                <a:ln w="17780" cmpd="sng">
                  <a:solidFill>
                    <a:srgbClr val="FFFFFF"/>
                  </a:solidFill>
                  <a:prstDash val="solid"/>
                  <a:miter lim="800000"/>
                </a:ln>
                <a:solidFill>
                  <a:schemeClr val="bg1"/>
                </a:solidFill>
                <a:effectLst>
                  <a:outerShdw blurRad="50800" algn="tl" rotWithShape="0">
                    <a:srgbClr val="000000"/>
                  </a:outerShdw>
                </a:effectLst>
              </a:rPr>
              <a:t>….</a:t>
            </a:r>
            <a:endParaRPr lang="en-US" sz="6000" b="1" dirty="0">
              <a:ln w="17780" cmpd="sng">
                <a:solidFill>
                  <a:srgbClr val="FFFFFF"/>
                </a:solidFill>
                <a:prstDash val="solid"/>
                <a:miter lim="800000"/>
              </a:ln>
              <a:solidFill>
                <a:schemeClr val="bg1"/>
              </a:solidFill>
              <a:effectLst>
                <a:outerShdw blurRad="50800" algn="tl" rotWithShape="0">
                  <a:srgbClr val="000000"/>
                </a:outerShdw>
              </a:effectLst>
            </a:endParaRPr>
          </a:p>
        </p:txBody>
      </p:sp>
      <p:sp>
        <p:nvSpPr>
          <p:cNvPr id="5" name="Oval 4"/>
          <p:cNvSpPr/>
          <p:nvPr/>
        </p:nvSpPr>
        <p:spPr>
          <a:xfrm>
            <a:off x="7577498" y="5730560"/>
            <a:ext cx="291442" cy="245139"/>
          </a:xfrm>
          <a:prstGeom prst="ellipse">
            <a:avLst/>
          </a:prstGeom>
          <a:solidFill>
            <a:srgbClr val="D9D9D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7932954" y="5922245"/>
            <a:ext cx="291442" cy="245139"/>
          </a:xfrm>
          <a:prstGeom prst="ellipse">
            <a:avLst/>
          </a:prstGeom>
          <a:solidFill>
            <a:srgbClr val="D9D9D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8333686" y="6162668"/>
            <a:ext cx="291442" cy="245139"/>
          </a:xfrm>
          <a:prstGeom prst="ellipse">
            <a:avLst/>
          </a:prstGeom>
          <a:solidFill>
            <a:srgbClr val="D9D9D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5110" y="6285237"/>
            <a:ext cx="487363" cy="487363"/>
          </a:xfrm>
          <a:prstGeom prst="rect">
            <a:avLst/>
          </a:prstGeom>
        </p:spPr>
      </p:pic>
    </p:spTree>
    <p:extLst>
      <p:ext uri="{BB962C8B-B14F-4D97-AF65-F5344CB8AC3E}">
        <p14:creationId xmlns:p14="http://schemas.microsoft.com/office/powerpoint/2010/main" val="138518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9533"/>
          </a:xfrm>
        </p:spPr>
        <p:txBody>
          <a:bodyPr>
            <a:normAutofit/>
          </a:bodyPr>
          <a:lstStyle/>
          <a:p>
            <a:r>
              <a:rPr lang="en-US"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The Keys to Success</a:t>
            </a:r>
            <a:endPar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Content Placeholder 2"/>
          <p:cNvSpPr>
            <a:spLocks noGrp="1"/>
          </p:cNvSpPr>
          <p:nvPr>
            <p:ph idx="1"/>
          </p:nvPr>
        </p:nvSpPr>
        <p:spPr>
          <a:xfrm>
            <a:off x="308751" y="1468099"/>
            <a:ext cx="8229600" cy="4525963"/>
          </a:xfrm>
        </p:spPr>
        <p:txBody>
          <a:bodyPr/>
          <a:lstStyle/>
          <a:p>
            <a:r>
              <a:rPr lang="en-US" sz="2800" dirty="0" smtClean="0">
                <a:solidFill>
                  <a:srgbClr val="FFFFFF"/>
                </a:solidFill>
              </a:rPr>
              <a:t>Set a quit date</a:t>
            </a:r>
          </a:p>
          <a:p>
            <a:r>
              <a:rPr lang="en-US" sz="2800" dirty="0" smtClean="0">
                <a:solidFill>
                  <a:srgbClr val="FFFFFF"/>
                </a:solidFill>
              </a:rPr>
              <a:t>Prepare </a:t>
            </a:r>
            <a:r>
              <a:rPr lang="en-US" sz="2800" dirty="0">
                <a:solidFill>
                  <a:srgbClr val="FFFFFF"/>
                </a:solidFill>
              </a:rPr>
              <a:t>for cravings and withdrawal</a:t>
            </a:r>
          </a:p>
          <a:p>
            <a:r>
              <a:rPr lang="en-US" sz="2800" dirty="0">
                <a:solidFill>
                  <a:srgbClr val="FFFFFF"/>
                </a:solidFill>
              </a:rPr>
              <a:t>Learn what triggers you</a:t>
            </a:r>
          </a:p>
          <a:p>
            <a:r>
              <a:rPr lang="en-US" sz="2800" dirty="0">
                <a:solidFill>
                  <a:srgbClr val="FFFFFF"/>
                </a:solidFill>
              </a:rPr>
              <a:t>Resist </a:t>
            </a:r>
            <a:r>
              <a:rPr lang="en-US" sz="2800" dirty="0" smtClean="0">
                <a:solidFill>
                  <a:srgbClr val="FFFFFF"/>
                </a:solidFill>
              </a:rPr>
              <a:t>temptations: </a:t>
            </a:r>
            <a:r>
              <a:rPr lang="en-US" sz="2800" dirty="0">
                <a:solidFill>
                  <a:srgbClr val="FFFFFF"/>
                </a:solidFill>
              </a:rPr>
              <a:t>a</a:t>
            </a:r>
            <a:r>
              <a:rPr lang="en-US" sz="2800" dirty="0" smtClean="0">
                <a:solidFill>
                  <a:srgbClr val="FFFFFF"/>
                </a:solidFill>
              </a:rPr>
              <a:t>void </a:t>
            </a:r>
            <a:r>
              <a:rPr lang="en-US" sz="2800" dirty="0">
                <a:solidFill>
                  <a:srgbClr val="FFFFFF"/>
                </a:solidFill>
              </a:rPr>
              <a:t>places and situations where others are </a:t>
            </a:r>
            <a:r>
              <a:rPr lang="en-US" sz="2800" dirty="0" err="1" smtClean="0">
                <a:solidFill>
                  <a:srgbClr val="FFFFFF"/>
                </a:solidFill>
              </a:rPr>
              <a:t>vaping</a:t>
            </a:r>
            <a:endParaRPr lang="en-US" sz="2800" dirty="0">
              <a:solidFill>
                <a:srgbClr val="FFFFFF"/>
              </a:solidFill>
            </a:endParaRPr>
          </a:p>
          <a:p>
            <a:r>
              <a:rPr lang="en-US" sz="2800" dirty="0" smtClean="0">
                <a:solidFill>
                  <a:srgbClr val="FFFFFF"/>
                </a:solidFill>
              </a:rPr>
              <a:t>Imagine yourself </a:t>
            </a:r>
            <a:r>
              <a:rPr lang="en-US" sz="2800" dirty="0" err="1" smtClean="0">
                <a:solidFill>
                  <a:srgbClr val="FFFFFF"/>
                </a:solidFill>
              </a:rPr>
              <a:t>vape</a:t>
            </a:r>
            <a:r>
              <a:rPr lang="en-US" sz="2800" dirty="0" smtClean="0">
                <a:solidFill>
                  <a:srgbClr val="FFFFFF"/>
                </a:solidFill>
              </a:rPr>
              <a:t>-free</a:t>
            </a:r>
          </a:p>
          <a:p>
            <a:r>
              <a:rPr lang="en-US" sz="2800" dirty="0" smtClean="0">
                <a:solidFill>
                  <a:srgbClr val="FFFFFF"/>
                </a:solidFill>
              </a:rPr>
              <a:t>Ask for help!</a:t>
            </a:r>
          </a:p>
          <a:p>
            <a:r>
              <a:rPr lang="en-US" sz="2800" dirty="0" smtClean="0">
                <a:solidFill>
                  <a:srgbClr val="FFFFFF"/>
                </a:solidFill>
              </a:rPr>
              <a:t>Talk to your doctor or a counselor</a:t>
            </a:r>
          </a:p>
          <a:p>
            <a:pPr marL="0" indent="0">
              <a:buNone/>
            </a:pPr>
            <a:endParaRPr lang="en-US" sz="2800" dirty="0"/>
          </a:p>
          <a:p>
            <a:endParaRPr lang="en-US" dirty="0"/>
          </a:p>
        </p:txBody>
      </p:sp>
      <p:pic>
        <p:nvPicPr>
          <p:cNvPr id="4" name="Picture 3"/>
          <p:cNvPicPr>
            <a:picLocks noChangeAspect="1"/>
          </p:cNvPicPr>
          <p:nvPr/>
        </p:nvPicPr>
        <p:blipFill>
          <a:blip r:embed="rId6"/>
          <a:stretch>
            <a:fillRect/>
          </a:stretch>
        </p:blipFill>
        <p:spPr>
          <a:xfrm rot="5400000">
            <a:off x="6087444" y="2936644"/>
            <a:ext cx="4470388" cy="1005442"/>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81975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2204967" y="2667700"/>
            <a:ext cx="4603972" cy="1261884"/>
          </a:xfrm>
          <a:prstGeom prst="rect">
            <a:avLst/>
          </a:prstGeom>
          <a:gradFill flip="none" rotWithShape="1">
            <a:gsLst>
              <a:gs pos="0">
                <a:schemeClr val="accent1">
                  <a:shade val="51000"/>
                  <a:satMod val="130000"/>
                  <a:alpha val="35000"/>
                </a:schemeClr>
              </a:gs>
              <a:gs pos="80000">
                <a:schemeClr val="accent1">
                  <a:shade val="93000"/>
                  <a:satMod val="130000"/>
                  <a:alpha val="35000"/>
                </a:schemeClr>
              </a:gs>
              <a:gs pos="100000">
                <a:schemeClr val="accent1">
                  <a:shade val="94000"/>
                  <a:satMod val="135000"/>
                  <a:alpha val="35000"/>
                </a:schemeClr>
              </a:gs>
            </a:gsLst>
            <a:lin ang="16200000" scaled="0"/>
            <a:tileRect/>
          </a:gra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538337" y="2667700"/>
            <a:ext cx="4069713" cy="1261884"/>
          </a:xfrm>
          <a:prstGeom prst="rect">
            <a:avLst/>
          </a:prstGeom>
          <a:noFill/>
        </p:spPr>
        <p:txBody>
          <a:bodyPr wrap="square" rtlCol="0">
            <a:spAutoFit/>
          </a:bodyPr>
          <a:lstStyle/>
          <a:p>
            <a:pPr algn="ctr"/>
            <a:r>
              <a:rPr lang="en-US" sz="2800" b="1" u="sng"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Mobile Texting Service: </a:t>
            </a:r>
          </a:p>
          <a:p>
            <a:pPr algn="ctr"/>
            <a:r>
              <a:rPr lang="en-US" sz="2400" dirty="0" smtClean="0"/>
              <a:t>Text </a:t>
            </a:r>
            <a:r>
              <a:rPr lang="en-US" sz="2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QUIT </a:t>
            </a:r>
            <a:r>
              <a:rPr lang="en-US" sz="2400" dirty="0" smtClean="0"/>
              <a:t>to </a:t>
            </a:r>
            <a:r>
              <a:rPr lang="en-US" sz="2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47848</a:t>
            </a:r>
            <a:r>
              <a:rPr lang="en-US" sz="2400" dirty="0" smtClean="0"/>
              <a:t> from your mobile device or smart phone!</a:t>
            </a:r>
            <a:endParaRPr lang="en-US" sz="2400" dirty="0"/>
          </a:p>
        </p:txBody>
      </p:sp>
      <p:sp>
        <p:nvSpPr>
          <p:cNvPr id="2" name="Title 1"/>
          <p:cNvSpPr>
            <a:spLocks noGrp="1"/>
          </p:cNvSpPr>
          <p:nvPr>
            <p:ph type="title"/>
          </p:nvPr>
        </p:nvSpPr>
        <p:spPr>
          <a:xfrm>
            <a:off x="457200" y="189254"/>
            <a:ext cx="8229600" cy="892316"/>
          </a:xfrm>
        </p:spPr>
        <p:txBody>
          <a:bodyPr>
            <a:noAutofit/>
          </a:bodyPr>
          <a:lstStyle/>
          <a:p>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Resources</a:t>
            </a:r>
            <a:endPar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4" name="Picture 3"/>
          <p:cNvPicPr>
            <a:picLocks noChangeAspect="1"/>
          </p:cNvPicPr>
          <p:nvPr/>
        </p:nvPicPr>
        <p:blipFill>
          <a:blip r:embed="rId5"/>
          <a:stretch>
            <a:fillRect/>
          </a:stretch>
        </p:blipFill>
        <p:spPr>
          <a:xfrm>
            <a:off x="663166" y="1269289"/>
            <a:ext cx="4860098" cy="1017583"/>
          </a:xfrm>
          <a:prstGeom prst="rect">
            <a:avLst/>
          </a:prstGeom>
        </p:spPr>
      </p:pic>
      <p:sp>
        <p:nvSpPr>
          <p:cNvPr id="14" name="Rectangle 13"/>
          <p:cNvSpPr/>
          <p:nvPr/>
        </p:nvSpPr>
        <p:spPr>
          <a:xfrm>
            <a:off x="5821255" y="1547248"/>
            <a:ext cx="2151907" cy="461665"/>
          </a:xfrm>
          <a:prstGeom prst="rect">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821255" y="1547248"/>
            <a:ext cx="2342184" cy="461665"/>
          </a:xfrm>
          <a:prstGeom prst="rect">
            <a:avLst/>
          </a:prstGeom>
          <a:noFill/>
        </p:spPr>
        <p:txBody>
          <a:bodyPr wrap="square" rtlCol="0">
            <a:spAutoFit/>
          </a:bodyPr>
          <a:lstStyle/>
          <a:p>
            <a:r>
              <a:rPr lang="is-IS" sz="2400" b="1" dirty="0"/>
              <a:t>(833) 795-QUIT</a:t>
            </a:r>
            <a:endParaRPr lang="en-US" sz="2400" dirty="0"/>
          </a:p>
        </p:txBody>
      </p:sp>
      <p:pic>
        <p:nvPicPr>
          <p:cNvPr id="9" name="Picture 8"/>
          <p:cNvPicPr>
            <a:picLocks noChangeAspect="1"/>
          </p:cNvPicPr>
          <p:nvPr/>
        </p:nvPicPr>
        <p:blipFill rotWithShape="1">
          <a:blip r:embed="rId6"/>
          <a:srcRect l="38480" r="38620"/>
          <a:stretch/>
        </p:blipFill>
        <p:spPr>
          <a:xfrm>
            <a:off x="940588" y="4336362"/>
            <a:ext cx="3401468" cy="1650393"/>
          </a:xfrm>
          <a:prstGeom prst="rect">
            <a:avLst/>
          </a:prstGeom>
        </p:spPr>
      </p:pic>
      <p:sp>
        <p:nvSpPr>
          <p:cNvPr id="15" name="Rectangle 14"/>
          <p:cNvSpPr/>
          <p:nvPr/>
        </p:nvSpPr>
        <p:spPr>
          <a:xfrm>
            <a:off x="4664389" y="4199073"/>
            <a:ext cx="4312264" cy="1996814"/>
          </a:xfrm>
          <a:prstGeom prst="rect">
            <a:avLst/>
          </a:prstGeom>
          <a:gradFill flip="none" rotWithShape="1">
            <a:gsLst>
              <a:gs pos="0">
                <a:schemeClr val="accent1">
                  <a:shade val="51000"/>
                  <a:satMod val="130000"/>
                  <a:alpha val="46000"/>
                </a:schemeClr>
              </a:gs>
              <a:gs pos="80000">
                <a:schemeClr val="accent1">
                  <a:shade val="93000"/>
                  <a:satMod val="130000"/>
                  <a:alpha val="46000"/>
                </a:schemeClr>
              </a:gs>
              <a:gs pos="100000">
                <a:schemeClr val="accent1">
                  <a:shade val="94000"/>
                  <a:satMod val="135000"/>
                  <a:alpha val="4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831736" y="4199073"/>
            <a:ext cx="4144917" cy="1938992"/>
          </a:xfrm>
          <a:prstGeom prst="rect">
            <a:avLst/>
          </a:prstGeom>
          <a:noFill/>
        </p:spPr>
        <p:txBody>
          <a:bodyPr wrap="square" rtlCol="0">
            <a:spAutoFit/>
          </a:bodyPr>
          <a:lstStyle/>
          <a:p>
            <a:r>
              <a:rPr lang="en-US" sz="2400" dirty="0" smtClean="0"/>
              <a:t>NJ </a:t>
            </a:r>
            <a:r>
              <a:rPr lang="en-US" sz="2400" dirty="0" err="1" smtClean="0"/>
              <a:t>Quitline</a:t>
            </a:r>
            <a:r>
              <a:rPr lang="en-US" sz="2400" dirty="0" smtClean="0"/>
              <a:t> is a toll-free phone service for any NJ resident. No parental consent is needed. Call 1-866-657-8677 to connect with a quit coach!</a:t>
            </a:r>
            <a:endParaRPr lang="en-US" sz="24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87904" y="3298642"/>
            <a:ext cx="487363" cy="487363"/>
          </a:xfrm>
          <a:prstGeom prst="rect">
            <a:avLst/>
          </a:prstGeom>
        </p:spPr>
      </p:pic>
    </p:spTree>
    <p:extLst>
      <p:ext uri="{BB962C8B-B14F-4D97-AF65-F5344CB8AC3E}">
        <p14:creationId xmlns:p14="http://schemas.microsoft.com/office/powerpoint/2010/main" val="226309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1023105" y="1129034"/>
            <a:ext cx="7161734" cy="4269160"/>
          </a:xfrm>
          <a:prstGeom prst="cloud">
            <a:avLst/>
          </a:prstGeom>
          <a:gradFill flip="none" rotWithShape="1">
            <a:gsLst>
              <a:gs pos="0">
                <a:schemeClr val="accent1">
                  <a:shade val="51000"/>
                  <a:satMod val="130000"/>
                  <a:alpha val="30000"/>
                </a:schemeClr>
              </a:gs>
              <a:gs pos="80000">
                <a:schemeClr val="accent1">
                  <a:shade val="93000"/>
                  <a:satMod val="130000"/>
                  <a:alpha val="30000"/>
                </a:schemeClr>
              </a:gs>
              <a:gs pos="100000">
                <a:schemeClr val="accent1">
                  <a:shade val="94000"/>
                  <a:satMod val="135000"/>
                  <a:alpha val="3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1"/>
            <a:ext cx="8229600" cy="3215836"/>
          </a:xfrm>
        </p:spPr>
        <p:txBody>
          <a:bodyPr/>
          <a:lstStyle/>
          <a:p>
            <a:pPr marL="0" indent="0" algn="ctr">
              <a:spcBef>
                <a:spcPts val="0"/>
              </a:spcBef>
              <a:buNone/>
            </a:pPr>
            <a:r>
              <a:rPr lang="en-US" sz="3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For </a:t>
            </a:r>
            <a:r>
              <a:rPr lang="en-US" sz="3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M</a:t>
            </a:r>
            <a:r>
              <a:rPr lang="en-US" sz="3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ore Information:</a:t>
            </a:r>
          </a:p>
          <a:p>
            <a:pPr marL="0" indent="0" algn="ctr">
              <a:spcBef>
                <a:spcPts val="0"/>
              </a:spcBef>
              <a:buNone/>
            </a:pPr>
            <a:r>
              <a:rPr lang="en-US" dirty="0" smtClean="0"/>
              <a:t>Ocean County Health Department</a:t>
            </a:r>
          </a:p>
          <a:p>
            <a:pPr marL="0" indent="0" algn="ctr">
              <a:spcBef>
                <a:spcPts val="0"/>
              </a:spcBef>
              <a:buNone/>
            </a:pPr>
            <a:r>
              <a:rPr lang="en-US" dirty="0" smtClean="0"/>
              <a:t>175 Sunset Ave</a:t>
            </a:r>
          </a:p>
          <a:p>
            <a:pPr marL="0" indent="0" algn="ctr">
              <a:spcBef>
                <a:spcPts val="0"/>
              </a:spcBef>
              <a:buNone/>
            </a:pPr>
            <a:r>
              <a:rPr lang="en-US" dirty="0" smtClean="0"/>
              <a:t>Toms River, NJ 08754</a:t>
            </a:r>
          </a:p>
          <a:p>
            <a:pPr marL="0" indent="0" algn="ctr">
              <a:spcBef>
                <a:spcPts val="0"/>
              </a:spcBef>
              <a:buNone/>
            </a:pPr>
            <a:r>
              <a:rPr lang="en-US" dirty="0" smtClean="0"/>
              <a:t>732-341-9700</a:t>
            </a:r>
          </a:p>
          <a:p>
            <a:pPr marL="0" indent="0" algn="ctr">
              <a:spcBef>
                <a:spcPts val="0"/>
              </a:spcBef>
              <a:buNone/>
            </a:pPr>
            <a:r>
              <a:rPr lang="en-US" dirty="0" smtClean="0"/>
              <a:t>Email: healthed@ochd.org</a:t>
            </a:r>
            <a:endParaRPr lang="en-US" dirty="0"/>
          </a:p>
        </p:txBody>
      </p:sp>
      <p:pic>
        <p:nvPicPr>
          <p:cNvPr id="4" name="Picture 3" descr="3193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816037"/>
            <a:ext cx="3095632" cy="1804833"/>
          </a:xfrm>
          <a:prstGeom prst="rect">
            <a:avLst/>
          </a:prstGeom>
        </p:spPr>
      </p:pic>
      <p:pic>
        <p:nvPicPr>
          <p:cNvPr id="5" name="Picture 4" descr="Public_Health_Logo.gi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804008" y="4821181"/>
            <a:ext cx="2069642" cy="1799689"/>
          </a:xfrm>
          <a:prstGeom prst="rect">
            <a:avLst/>
          </a:prstGeom>
        </p:spPr>
      </p:pic>
      <p:sp>
        <p:nvSpPr>
          <p:cNvPr id="2" name="Title 1"/>
          <p:cNvSpPr>
            <a:spLocks noGrp="1"/>
          </p:cNvSpPr>
          <p:nvPr>
            <p:ph type="title"/>
          </p:nvPr>
        </p:nvSpPr>
        <p:spPr/>
        <p:txBody>
          <a:bodyPr>
            <a:normAutofit/>
          </a:bodyPr>
          <a:lstStyle/>
          <a:p>
            <a:r>
              <a:rPr lang="en-US" sz="6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Thank you!</a:t>
            </a:r>
            <a:endParaRPr lang="en-US" sz="6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47220" y="2875728"/>
            <a:ext cx="487363" cy="487363"/>
          </a:xfrm>
          <a:prstGeom prst="rect">
            <a:avLst/>
          </a:prstGeom>
        </p:spPr>
      </p:pic>
    </p:spTree>
    <p:extLst>
      <p:ext uri="{BB962C8B-B14F-4D97-AF65-F5344CB8AC3E}">
        <p14:creationId xmlns:p14="http://schemas.microsoft.com/office/powerpoint/2010/main" val="159532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6136"/>
            <a:ext cx="8229600" cy="692174"/>
          </a:xfrm>
        </p:spPr>
        <p:txBody>
          <a:bodyPr>
            <a:normAutofit fontScale="90000"/>
          </a:bodyPr>
          <a:lstStyle/>
          <a:p>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References</a:t>
            </a:r>
            <a:endParaRPr lang="en-US"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Content Placeholder 2"/>
          <p:cNvSpPr>
            <a:spLocks noGrp="1"/>
          </p:cNvSpPr>
          <p:nvPr>
            <p:ph idx="1"/>
          </p:nvPr>
        </p:nvSpPr>
        <p:spPr>
          <a:xfrm>
            <a:off x="457200" y="1161147"/>
            <a:ext cx="8229600" cy="4876888"/>
          </a:xfrm>
        </p:spPr>
        <p:txBody>
          <a:bodyPr>
            <a:normAutofit/>
          </a:bodyPr>
          <a:lstStyle/>
          <a:p>
            <a:r>
              <a:rPr lang="en-US" sz="1200" dirty="0">
                <a:hlinkClick r:id="rId3"/>
              </a:rPr>
              <a:t>https://www.p65warnings.ca.gov/fact-sheets/electronic-</a:t>
            </a:r>
            <a:r>
              <a:rPr lang="en-US" sz="1200" dirty="0" smtClean="0">
                <a:hlinkClick r:id="rId3"/>
              </a:rPr>
              <a:t>cigarette</a:t>
            </a:r>
            <a:endParaRPr lang="en-US" sz="1200" dirty="0" smtClean="0"/>
          </a:p>
          <a:p>
            <a:r>
              <a:rPr lang="en-US" sz="1200" dirty="0">
                <a:hlinkClick r:id="rId4"/>
              </a:rPr>
              <a:t>https://teen.smokefree.gov/quit-vaping/how-to-quit-</a:t>
            </a:r>
            <a:r>
              <a:rPr lang="en-US" sz="1200" dirty="0" smtClean="0">
                <a:hlinkClick r:id="rId4"/>
              </a:rPr>
              <a:t>vaping</a:t>
            </a:r>
            <a:endParaRPr lang="en-US" sz="1200" dirty="0" smtClean="0"/>
          </a:p>
          <a:p>
            <a:r>
              <a:rPr lang="en-US" sz="1200" dirty="0">
                <a:hlinkClick r:id="rId5"/>
              </a:rPr>
              <a:t>https://www.dispatch.com/news/20191118/vape-companies-borrow-from-big-tobacco-ad-playbook/</a:t>
            </a:r>
            <a:r>
              <a:rPr lang="en-US" sz="1200" dirty="0" smtClean="0">
                <a:hlinkClick r:id="rId5"/>
              </a:rPr>
              <a:t>1</a:t>
            </a:r>
            <a:endParaRPr lang="en-US" sz="1200" dirty="0" smtClean="0"/>
          </a:p>
          <a:p>
            <a:r>
              <a:rPr lang="en-US" sz="1200" dirty="0">
                <a:hlinkClick r:id="rId6"/>
              </a:rPr>
              <a:t>https://truthinitiative.org/research-resources/tobacco-industry-marketing/4-marketing-tactics-e-cigarette-companies-use-</a:t>
            </a:r>
            <a:r>
              <a:rPr lang="en-US" sz="1200" dirty="0" smtClean="0">
                <a:hlinkClick r:id="rId6"/>
              </a:rPr>
              <a:t>target</a:t>
            </a:r>
            <a:endParaRPr lang="en-US" sz="1200" dirty="0" smtClean="0"/>
          </a:p>
          <a:p>
            <a:r>
              <a:rPr lang="en-US" sz="1200" dirty="0">
                <a:hlinkClick r:id="rId7"/>
              </a:rPr>
              <a:t>https://www.washingtontimes.com/news/2017/jul/22/new-jersey-raises-age-tobacco-sales-21-joining-onl</a:t>
            </a:r>
            <a:r>
              <a:rPr lang="en-US" sz="1200" dirty="0" smtClean="0">
                <a:hlinkClick r:id="rId7"/>
              </a:rPr>
              <a:t>/</a:t>
            </a:r>
            <a:endParaRPr lang="en-US" sz="1200" dirty="0" smtClean="0"/>
          </a:p>
          <a:p>
            <a:r>
              <a:rPr lang="en-US" sz="1200" dirty="0">
                <a:hlinkClick r:id="rId8"/>
              </a:rPr>
              <a:t>https://www.nj.gov/health/fhs/tobacco/vaping</a:t>
            </a:r>
            <a:r>
              <a:rPr lang="en-US" sz="1200" dirty="0" smtClean="0">
                <a:hlinkClick r:id="rId8"/>
              </a:rPr>
              <a:t>/</a:t>
            </a:r>
            <a:endParaRPr lang="en-US" sz="1200" dirty="0" smtClean="0"/>
          </a:p>
          <a:p>
            <a:r>
              <a:rPr lang="en-US" sz="1200" dirty="0">
                <a:hlinkClick r:id="rId9"/>
              </a:rPr>
              <a:t>https://vapingdaily.com/blog/wp-content/uploads/2019/09/thc-vaping-investigation-768x512.</a:t>
            </a:r>
            <a:r>
              <a:rPr lang="en-US" sz="1200" dirty="0" smtClean="0">
                <a:hlinkClick r:id="rId9"/>
              </a:rPr>
              <a:t>jpg</a:t>
            </a:r>
            <a:endParaRPr lang="en-US" sz="1200" dirty="0" smtClean="0"/>
          </a:p>
          <a:p>
            <a:r>
              <a:rPr lang="en-US" sz="1200" dirty="0">
                <a:hlinkClick r:id="rId10"/>
              </a:rPr>
              <a:t>https://www.cdc.gov/marijuana/fact-</a:t>
            </a:r>
            <a:r>
              <a:rPr lang="en-US" sz="1200" dirty="0" smtClean="0">
                <a:hlinkClick r:id="rId10"/>
              </a:rPr>
              <a:t>sheets.htm</a:t>
            </a:r>
            <a:endParaRPr lang="en-US" sz="1200" dirty="0" smtClean="0"/>
          </a:p>
          <a:p>
            <a:r>
              <a:rPr lang="en-US" sz="1200" dirty="0">
                <a:hlinkClick r:id="rId11"/>
              </a:rPr>
              <a:t>https://www.youtube.com/watch?v=</a:t>
            </a:r>
            <a:r>
              <a:rPr lang="en-US" sz="1200" dirty="0" smtClean="0">
                <a:hlinkClick r:id="rId11"/>
              </a:rPr>
              <a:t>dTr_h6be7ig</a:t>
            </a:r>
            <a:endParaRPr lang="en-US" sz="1200" dirty="0" smtClean="0"/>
          </a:p>
          <a:p>
            <a:r>
              <a:rPr lang="en-US" sz="1200" dirty="0">
                <a:hlinkClick r:id="rId12"/>
              </a:rPr>
              <a:t>https://www.cdc.gov/tobacco/basic_information/e-cigarettes/severe-lung-</a:t>
            </a:r>
            <a:r>
              <a:rPr lang="en-US" sz="1200" dirty="0" smtClean="0">
                <a:hlinkClick r:id="rId12"/>
              </a:rPr>
              <a:t>disease.html</a:t>
            </a:r>
            <a:endParaRPr lang="en-US" sz="1200" dirty="0" smtClean="0"/>
          </a:p>
          <a:p>
            <a:r>
              <a:rPr lang="en-US" sz="1200" dirty="0">
                <a:hlinkClick r:id="rId13"/>
              </a:rPr>
              <a:t>https://smokingaddiction.org/vaping-facts</a:t>
            </a:r>
            <a:r>
              <a:rPr lang="en-US" sz="1200" dirty="0" smtClean="0">
                <a:hlinkClick r:id="rId13"/>
              </a:rPr>
              <a:t>/</a:t>
            </a:r>
            <a:r>
              <a:rPr lang="en-US" sz="1200" dirty="0"/>
              <a:t/>
            </a:r>
            <a:br>
              <a:rPr lang="en-US" sz="1200" dirty="0"/>
            </a:br>
            <a:r>
              <a:rPr lang="en-US" sz="1200" dirty="0">
                <a:hlinkClick r:id="rId14"/>
              </a:rPr>
              <a:t>https://www.cdc.gov/tobacco/basic_information/e-cigarettes/Quick-Facts-on-the-Risks-of-E-cigarettes-for-Kids-Teens-and-Young-</a:t>
            </a:r>
            <a:r>
              <a:rPr lang="en-US" sz="1200" dirty="0" smtClean="0">
                <a:hlinkClick r:id="rId14"/>
              </a:rPr>
              <a:t>Adults.html</a:t>
            </a:r>
            <a:endParaRPr lang="en-US" sz="1200" dirty="0" smtClean="0"/>
          </a:p>
          <a:p>
            <a:r>
              <a:rPr lang="en-US" sz="1200" dirty="0">
                <a:hlinkClick r:id="rId15"/>
              </a:rPr>
              <a:t>https://www.centeronaddiction.org/e-cigarettes/recreational-vaping/what-</a:t>
            </a:r>
            <a:r>
              <a:rPr lang="en-US" sz="1200" dirty="0" smtClean="0">
                <a:hlinkClick r:id="rId15"/>
              </a:rPr>
              <a:t>vaping</a:t>
            </a:r>
            <a:endParaRPr lang="en-US" sz="1200" dirty="0" smtClean="0"/>
          </a:p>
          <a:p>
            <a:r>
              <a:rPr lang="en-US" sz="1200" dirty="0">
                <a:hlinkClick r:id="rId16"/>
              </a:rPr>
              <a:t>https://www.cdc.gov/tobacco/basic_information/e-cigarettes/severe-lung-disease.html#key-</a:t>
            </a:r>
            <a:r>
              <a:rPr lang="en-US" sz="1200" dirty="0" smtClean="0">
                <a:hlinkClick r:id="rId16"/>
              </a:rPr>
              <a:t>facts</a:t>
            </a:r>
            <a:endParaRPr lang="en-US" sz="1200" dirty="0" smtClean="0"/>
          </a:p>
          <a:p>
            <a:r>
              <a:rPr lang="en-US" sz="1200" dirty="0" smtClean="0">
                <a:hlinkClick r:id="rId17"/>
              </a:rPr>
              <a:t>www.pixabay.com</a:t>
            </a:r>
            <a:endParaRPr lang="en-US" sz="1200" dirty="0" smtClean="0"/>
          </a:p>
          <a:p>
            <a:r>
              <a:rPr lang="en-US" sz="1200" dirty="0">
                <a:hlinkClick r:id="rId18"/>
              </a:rPr>
              <a:t>https://www.medicalnewstoday.com/articles/</a:t>
            </a:r>
            <a:r>
              <a:rPr lang="en-US" sz="1200" dirty="0" smtClean="0">
                <a:hlinkClick r:id="rId18"/>
              </a:rPr>
              <a:t>323012</a:t>
            </a:r>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a:p>
        </p:txBody>
      </p:sp>
      <p:pic>
        <p:nvPicPr>
          <p:cNvPr id="4" name="Picture 3" descr="3193_logo.png"/>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7639951" y="0"/>
            <a:ext cx="1431571" cy="834643"/>
          </a:xfrm>
          <a:prstGeom prst="rect">
            <a:avLst/>
          </a:prstGeom>
        </p:spPr>
      </p:pic>
      <p:pic>
        <p:nvPicPr>
          <p:cNvPr id="6" name="Picture 5" descr="Public_Health_Logo.gif"/>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7817280" y="908310"/>
            <a:ext cx="1254242" cy="1090646"/>
          </a:xfrm>
          <a:prstGeom prst="rect">
            <a:avLst/>
          </a:prstGeom>
        </p:spPr>
      </p:pic>
    </p:spTree>
    <p:extLst>
      <p:ext uri="{BB962C8B-B14F-4D97-AF65-F5344CB8AC3E}">
        <p14:creationId xmlns:p14="http://schemas.microsoft.com/office/powerpoint/2010/main" val="6144349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4783"/>
            <a:ext cx="8229600" cy="1143000"/>
          </a:xfrm>
        </p:spPr>
        <p:txBody>
          <a:bodyPr/>
          <a:lstStyle/>
          <a:p>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How Do They Work?</a:t>
            </a:r>
            <a:endParaRPr lang="en-US"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4" name="Picture 3" descr="juul-vape-parts.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289134" y="4210866"/>
            <a:ext cx="3337142" cy="2358247"/>
          </a:xfrm>
          <a:prstGeom prst="rect">
            <a:avLst/>
          </a:prstGeom>
        </p:spPr>
      </p:pic>
      <p:sp>
        <p:nvSpPr>
          <p:cNvPr id="3" name="TextBox 2"/>
          <p:cNvSpPr txBox="1"/>
          <p:nvPr/>
        </p:nvSpPr>
        <p:spPr>
          <a:xfrm>
            <a:off x="228991" y="1022034"/>
            <a:ext cx="8686800" cy="3539431"/>
          </a:xfrm>
          <a:prstGeom prst="rect">
            <a:avLst/>
          </a:prstGeom>
          <a:noFill/>
        </p:spPr>
        <p:txBody>
          <a:bodyPr wrap="square" rtlCol="0">
            <a:spAutoFit/>
          </a:bodyPr>
          <a:lstStyle/>
          <a:p>
            <a:pPr marL="342900" indent="-342900">
              <a:buFont typeface="Arial"/>
              <a:buChar char="•"/>
            </a:pPr>
            <a:r>
              <a:rPr lang="en-US" sz="2800" dirty="0" smtClean="0"/>
              <a:t>Each device has a mouthpiece</a:t>
            </a:r>
            <a:r>
              <a:rPr lang="en-US" sz="2800" dirty="0"/>
              <a:t>, a battery, a cartridge </a:t>
            </a:r>
            <a:r>
              <a:rPr lang="en-US" sz="2800" dirty="0" smtClean="0"/>
              <a:t>for the </a:t>
            </a:r>
            <a:r>
              <a:rPr lang="en-US" sz="2800" dirty="0"/>
              <a:t>e-</a:t>
            </a:r>
            <a:r>
              <a:rPr lang="en-US" sz="2800" dirty="0" smtClean="0"/>
              <a:t>liquid/e</a:t>
            </a:r>
            <a:r>
              <a:rPr lang="en-US" sz="2800" dirty="0"/>
              <a:t>-juice, and a heating component for the device that is powered by a </a:t>
            </a:r>
            <a:r>
              <a:rPr lang="en-US" sz="2800" dirty="0" smtClean="0"/>
              <a:t>battery</a:t>
            </a:r>
          </a:p>
          <a:p>
            <a:pPr marL="342900" indent="-342900">
              <a:buFont typeface="Arial"/>
              <a:buChar char="•"/>
            </a:pPr>
            <a:r>
              <a:rPr lang="en-US" sz="2800" dirty="0" smtClean="0"/>
              <a:t> The battery </a:t>
            </a:r>
            <a:r>
              <a:rPr lang="en-US" sz="2800" dirty="0"/>
              <a:t>heats up the heating component, which turns the </a:t>
            </a:r>
            <a:r>
              <a:rPr lang="en-US" sz="2800" dirty="0" smtClean="0"/>
              <a:t>e</a:t>
            </a:r>
            <a:r>
              <a:rPr lang="en-US" sz="2800" dirty="0"/>
              <a:t>-liquid into an aerosol that is inhaled </a:t>
            </a:r>
            <a:r>
              <a:rPr lang="en-US" sz="2800" dirty="0" smtClean="0"/>
              <a:t>and then exhaled</a:t>
            </a:r>
          </a:p>
          <a:p>
            <a:pPr marL="342900" indent="-342900">
              <a:buFont typeface="Arial"/>
              <a:buChar char="•"/>
            </a:pPr>
            <a:r>
              <a:rPr lang="en-US" sz="2800" dirty="0" smtClean="0"/>
              <a:t>Not just nicotine that you are inhaling, but other chemicals as well</a:t>
            </a:r>
            <a:endParaRPr lang="en-US" sz="28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213553"/>
            <a:ext cx="487363" cy="487363"/>
          </a:xfrm>
          <a:prstGeom prst="rect">
            <a:avLst/>
          </a:prstGeom>
        </p:spPr>
      </p:pic>
    </p:spTree>
    <p:extLst>
      <p:ext uri="{BB962C8B-B14F-4D97-AF65-F5344CB8AC3E}">
        <p14:creationId xmlns:p14="http://schemas.microsoft.com/office/powerpoint/2010/main" val="108936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TRUE OR FALSE</a:t>
            </a:r>
            <a:endPar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Content Placeholder 2"/>
          <p:cNvSpPr>
            <a:spLocks noGrp="1"/>
          </p:cNvSpPr>
          <p:nvPr>
            <p:ph idx="1"/>
          </p:nvPr>
        </p:nvSpPr>
        <p:spPr>
          <a:xfrm>
            <a:off x="457200" y="2490956"/>
            <a:ext cx="8229600" cy="2259745"/>
          </a:xfrm>
        </p:spPr>
        <p:txBody>
          <a:bodyPr>
            <a:normAutofit/>
          </a:bodyPr>
          <a:lstStyle/>
          <a:p>
            <a:pPr marL="0" indent="0">
              <a:buNone/>
            </a:pPr>
            <a:r>
              <a:rPr lang="en-US" sz="4000" dirty="0" smtClean="0"/>
              <a:t>If I’m using nicotine-free products, it must be harmless.</a:t>
            </a:r>
            <a:endParaRPr lang="en-US" sz="4000" dirty="0"/>
          </a:p>
        </p:txBody>
      </p:sp>
      <p:pic>
        <p:nvPicPr>
          <p:cNvPr id="6" name="Picture 5" descr="false-stamp-4-1024x681.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42470" y="1204127"/>
            <a:ext cx="7132150" cy="4057891"/>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82610" y="5580337"/>
            <a:ext cx="487363" cy="487363"/>
          </a:xfrm>
          <a:prstGeom prst="rect">
            <a:avLst/>
          </a:prstGeom>
        </p:spPr>
      </p:pic>
    </p:spTree>
    <p:extLst>
      <p:ext uri="{BB962C8B-B14F-4D97-AF65-F5344CB8AC3E}">
        <p14:creationId xmlns:p14="http://schemas.microsoft.com/office/powerpoint/2010/main" val="108750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2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Nicotine</a:t>
            </a:r>
            <a:endParaRPr lang="en-US" sz="6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Content Placeholder 2"/>
          <p:cNvSpPr>
            <a:spLocks noGrp="1"/>
          </p:cNvSpPr>
          <p:nvPr>
            <p:ph idx="1"/>
          </p:nvPr>
        </p:nvSpPr>
        <p:spPr>
          <a:xfrm>
            <a:off x="457200" y="1220805"/>
            <a:ext cx="8229600" cy="2804096"/>
          </a:xfrm>
        </p:spPr>
        <p:txBody>
          <a:bodyPr>
            <a:normAutofit lnSpcReduction="10000"/>
          </a:bodyPr>
          <a:lstStyle/>
          <a:p>
            <a:r>
              <a:rPr lang="en-US" dirty="0" smtClean="0"/>
              <a:t>What is it?</a:t>
            </a:r>
          </a:p>
          <a:p>
            <a:endParaRPr lang="en-US" dirty="0"/>
          </a:p>
          <a:p>
            <a:r>
              <a:rPr lang="en-US" dirty="0" smtClean="0"/>
              <a:t>What was it originally used for?</a:t>
            </a:r>
          </a:p>
          <a:p>
            <a:endParaRPr lang="en-US" dirty="0"/>
          </a:p>
          <a:p>
            <a:r>
              <a:rPr lang="en-US" dirty="0" smtClean="0"/>
              <a:t>What is addiction?</a:t>
            </a:r>
          </a:p>
        </p:txBody>
      </p:sp>
      <p:pic>
        <p:nvPicPr>
          <p:cNvPr id="5" name="Picture 4"/>
          <p:cNvPicPr>
            <a:picLocks noChangeAspect="1"/>
          </p:cNvPicPr>
          <p:nvPr/>
        </p:nvPicPr>
        <p:blipFill rotWithShape="1">
          <a:blip r:embed="rId5"/>
          <a:srcRect b="23617"/>
          <a:stretch/>
        </p:blipFill>
        <p:spPr>
          <a:xfrm>
            <a:off x="1380234" y="4336627"/>
            <a:ext cx="6540500" cy="2366963"/>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99039"/>
            <a:ext cx="487363" cy="487363"/>
          </a:xfrm>
          <a:prstGeom prst="rect">
            <a:avLst/>
          </a:prstGeom>
        </p:spPr>
      </p:pic>
    </p:spTree>
    <p:extLst>
      <p:ext uri="{BB962C8B-B14F-4D97-AF65-F5344CB8AC3E}">
        <p14:creationId xmlns:p14="http://schemas.microsoft.com/office/powerpoint/2010/main" val="237704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206"/>
            <a:ext cx="8229600" cy="899699"/>
          </a:xfrm>
        </p:spPr>
        <p:txBody>
          <a:bodyPr/>
          <a:lstStyle/>
          <a:p>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Nicotine and Our Brain</a:t>
            </a:r>
            <a:endParaRPr lang="en-US"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6" name="Content Placeholder 5" descr="13-smoking-brain-scan.w1200.h630.jpg"/>
          <p:cNvPicPr>
            <a:picLocks noGrp="1" noChangeAspect="1"/>
          </p:cNvPicPr>
          <p:nvPr>
            <p:ph idx="1"/>
          </p:nvPr>
        </p:nvPicPr>
        <p:blipFill>
          <a:blip r:embed="rId5" cstate="email">
            <a:extLst>
              <a:ext uri="{28A0092B-C50C-407E-A947-70E740481C1C}">
                <a14:useLocalDpi xmlns:a14="http://schemas.microsoft.com/office/drawing/2010/main" val="0"/>
              </a:ext>
            </a:extLst>
          </a:blip>
          <a:srcRect l="2269" r="2269"/>
          <a:stretch>
            <a:fillRect/>
          </a:stretch>
        </p:blipFill>
        <p:spPr>
          <a:xfrm>
            <a:off x="3898828" y="3973357"/>
            <a:ext cx="5245172" cy="2884643"/>
          </a:xfrm>
        </p:spPr>
      </p:pic>
      <p:sp>
        <p:nvSpPr>
          <p:cNvPr id="3" name="TextBox 2"/>
          <p:cNvSpPr txBox="1"/>
          <p:nvPr/>
        </p:nvSpPr>
        <p:spPr>
          <a:xfrm>
            <a:off x="84017" y="987905"/>
            <a:ext cx="9059983" cy="5632310"/>
          </a:xfrm>
          <a:prstGeom prst="rect">
            <a:avLst/>
          </a:prstGeom>
          <a:noFill/>
        </p:spPr>
        <p:txBody>
          <a:bodyPr wrap="square" rtlCol="0">
            <a:spAutoFit/>
          </a:bodyPr>
          <a:lstStyle/>
          <a:p>
            <a:pPr marL="285750" indent="-285750">
              <a:buFont typeface="Arial"/>
              <a:buChar char="•"/>
            </a:pPr>
            <a:r>
              <a:rPr lang="en-US" sz="2400" dirty="0" smtClean="0"/>
              <a:t>When nicotine is inhaled, it activates the reward system in our brains, releasing a chemical called dopamine</a:t>
            </a:r>
          </a:p>
          <a:p>
            <a:pPr marL="285750" indent="-285750">
              <a:buFont typeface="Arial"/>
              <a:buChar char="•"/>
            </a:pPr>
            <a:endParaRPr lang="en-US" sz="2400" dirty="0"/>
          </a:p>
          <a:p>
            <a:pPr marL="285750" indent="-285750">
              <a:buFont typeface="Arial"/>
              <a:buChar char="•"/>
            </a:pPr>
            <a:r>
              <a:rPr lang="en-US" sz="2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Dopamine: </a:t>
            </a:r>
            <a:r>
              <a:rPr lang="en-US" sz="2400" dirty="0" smtClean="0"/>
              <a:t>a chemical that makes us “feel good”</a:t>
            </a:r>
          </a:p>
          <a:p>
            <a:endParaRPr lang="en-US" sz="2400" dirty="0" smtClean="0"/>
          </a:p>
          <a:p>
            <a:pPr marL="285750" indent="-285750">
              <a:buFont typeface="Arial"/>
              <a:buChar char="•"/>
            </a:pPr>
            <a:r>
              <a:rPr lang="en-US" sz="2400" dirty="0" smtClean="0"/>
              <a:t>Nicotine tricks our brains into thinking it is a good for us, by constantly releasing dopamine</a:t>
            </a:r>
          </a:p>
          <a:p>
            <a:endParaRPr lang="en-US" sz="2400" dirty="0" smtClean="0"/>
          </a:p>
          <a:p>
            <a:pPr marL="285750" indent="-285750">
              <a:buFont typeface="Arial"/>
              <a:buChar char="•"/>
            </a:pPr>
            <a:r>
              <a:rPr lang="en-US" sz="2400" dirty="0" smtClean="0"/>
              <a:t>Nicotine </a:t>
            </a:r>
            <a:r>
              <a:rPr lang="en-US" sz="2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floods</a:t>
            </a:r>
            <a:r>
              <a:rPr lang="en-US" sz="2400" dirty="0" smtClean="0"/>
              <a:t> our </a:t>
            </a:r>
            <a:r>
              <a:rPr lang="en-US" sz="2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pre-frontal</a:t>
            </a:r>
          </a:p>
          <a:p>
            <a:r>
              <a:rPr lang="en-US" sz="2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cortex</a:t>
            </a:r>
            <a:r>
              <a:rPr lang="en-US" sz="2400" dirty="0" smtClean="0"/>
              <a:t>, forming addiction and </a:t>
            </a:r>
          </a:p>
          <a:p>
            <a:r>
              <a:rPr lang="en-US" sz="2400" dirty="0" smtClean="0"/>
              <a:t>damaging the developing brain</a:t>
            </a:r>
          </a:p>
          <a:p>
            <a:endParaRPr lang="en-US" sz="2400" dirty="0"/>
          </a:p>
          <a:p>
            <a:pPr marL="342900" indent="-342900">
              <a:buFont typeface="Arial"/>
              <a:buChar char="•"/>
            </a:pPr>
            <a:r>
              <a:rPr lang="en-US" sz="2400" dirty="0" smtClean="0"/>
              <a:t>The younger someone starts using </a:t>
            </a:r>
          </a:p>
          <a:p>
            <a:r>
              <a:rPr lang="en-US" sz="2400" dirty="0" smtClean="0"/>
              <a:t>Nicotine, the more likely they are to </a:t>
            </a:r>
          </a:p>
          <a:p>
            <a:r>
              <a:rPr lang="en-US" sz="2400" dirty="0" smtClean="0"/>
              <a:t>have a long-term addiction</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3118" y="2386240"/>
            <a:ext cx="487363" cy="487363"/>
          </a:xfrm>
          <a:prstGeom prst="rect">
            <a:avLst/>
          </a:prstGeom>
        </p:spPr>
      </p:pic>
    </p:spTree>
    <p:extLst>
      <p:ext uri="{BB962C8B-B14F-4D97-AF65-F5344CB8AC3E}">
        <p14:creationId xmlns:p14="http://schemas.microsoft.com/office/powerpoint/2010/main" val="145055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12" name="Cloud 11"/>
          <p:cNvSpPr/>
          <p:nvPr/>
        </p:nvSpPr>
        <p:spPr>
          <a:xfrm>
            <a:off x="1834532" y="970264"/>
            <a:ext cx="5380120" cy="2487403"/>
          </a:xfrm>
          <a:prstGeom prst="cloud">
            <a:avLst/>
          </a:prstGeom>
          <a:gradFill flip="none" rotWithShape="1">
            <a:gsLst>
              <a:gs pos="0">
                <a:schemeClr val="accent1">
                  <a:shade val="51000"/>
                  <a:satMod val="130000"/>
                  <a:alpha val="63000"/>
                </a:schemeClr>
              </a:gs>
              <a:gs pos="80000">
                <a:schemeClr val="accent1">
                  <a:shade val="93000"/>
                  <a:satMod val="130000"/>
                  <a:alpha val="63000"/>
                </a:schemeClr>
              </a:gs>
              <a:gs pos="100000">
                <a:schemeClr val="accent1">
                  <a:shade val="94000"/>
                  <a:satMod val="135000"/>
                  <a:alpha val="63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a:srcRect l="29117" t="33440" r="53649" b="31833"/>
          <a:stretch/>
        </p:blipFill>
        <p:spPr>
          <a:xfrm>
            <a:off x="899627" y="1484572"/>
            <a:ext cx="687950" cy="1386280"/>
          </a:xfrm>
          <a:prstGeom prst="rect">
            <a:avLst/>
          </a:prstGeom>
        </p:spPr>
      </p:pic>
      <p:pic>
        <p:nvPicPr>
          <p:cNvPr id="8" name="Picture 7"/>
          <p:cNvPicPr>
            <a:picLocks noChangeAspect="1"/>
          </p:cNvPicPr>
          <p:nvPr/>
        </p:nvPicPr>
        <p:blipFill rotWithShape="1">
          <a:blip r:embed="rId7"/>
          <a:srcRect l="30699" t="30354" r="30633" b="4308"/>
          <a:stretch/>
        </p:blipFill>
        <p:spPr>
          <a:xfrm>
            <a:off x="7391050" y="1388701"/>
            <a:ext cx="970186" cy="1502726"/>
          </a:xfrm>
          <a:prstGeom prst="rect">
            <a:avLst/>
          </a:prstGeom>
        </p:spPr>
      </p:pic>
      <p:sp>
        <p:nvSpPr>
          <p:cNvPr id="10" name="TextBox 9"/>
          <p:cNvSpPr txBox="1"/>
          <p:nvPr/>
        </p:nvSpPr>
        <p:spPr>
          <a:xfrm>
            <a:off x="1869811" y="1388701"/>
            <a:ext cx="5344841" cy="1569660"/>
          </a:xfrm>
          <a:prstGeom prst="rect">
            <a:avLst/>
          </a:prstGeom>
          <a:noFill/>
        </p:spPr>
        <p:txBody>
          <a:bodyPr wrap="square" rtlCol="0">
            <a:spAutoFit/>
          </a:bodyPr>
          <a:lstStyle/>
          <a:p>
            <a:pPr algn="ctr"/>
            <a:r>
              <a:rPr lang="en-US" sz="3200" dirty="0" smtClean="0"/>
              <a:t>One </a:t>
            </a:r>
            <a:r>
              <a:rPr lang="en-US" sz="32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JUUL</a:t>
            </a:r>
            <a:r>
              <a:rPr lang="en-US" sz="3200" dirty="0" smtClean="0"/>
              <a:t> pod contains as much nicotine as an </a:t>
            </a:r>
            <a:r>
              <a:rPr lang="en-US" sz="32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entire pack of cigarettes</a:t>
            </a:r>
            <a:endPar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11" name="TextBox 10"/>
          <p:cNvSpPr txBox="1"/>
          <p:nvPr/>
        </p:nvSpPr>
        <p:spPr>
          <a:xfrm>
            <a:off x="687950" y="3475308"/>
            <a:ext cx="7998850" cy="2677656"/>
          </a:xfrm>
          <a:prstGeom prst="rect">
            <a:avLst/>
          </a:prstGeom>
          <a:noFill/>
        </p:spPr>
        <p:txBody>
          <a:bodyPr wrap="square" rtlCol="0">
            <a:spAutoFit/>
          </a:bodyPr>
          <a:lstStyle/>
          <a:p>
            <a:r>
              <a:rPr lang="en-US" sz="28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Juul</a:t>
            </a:r>
            <a:r>
              <a:rPr lang="en-US" sz="2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en-US" sz="2800" dirty="0" smtClean="0"/>
              <a:t>is one of the most popular E-cigarette products on the market</a:t>
            </a:r>
          </a:p>
          <a:p>
            <a:endParaRPr lang="en-US" sz="2800" dirty="0"/>
          </a:p>
          <a:p>
            <a:r>
              <a:rPr lang="en-US" sz="2800" dirty="0" smtClean="0"/>
              <a:t>Claiming to be an alternative to smoking traditional cigarettes for </a:t>
            </a:r>
            <a:r>
              <a:rPr lang="en-US" sz="2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adult </a:t>
            </a:r>
            <a:r>
              <a:rPr lang="en-US" sz="2800" dirty="0" smtClean="0"/>
              <a:t>users</a:t>
            </a:r>
            <a:endParaRPr lang="en-US" sz="2800" dirty="0"/>
          </a:p>
          <a:p>
            <a:endParaRPr lang="en-US" sz="2800" dirty="0"/>
          </a:p>
        </p:txBody>
      </p:sp>
      <p:sp>
        <p:nvSpPr>
          <p:cNvPr id="2" name="Title 1"/>
          <p:cNvSpPr>
            <a:spLocks noGrp="1"/>
          </p:cNvSpPr>
          <p:nvPr>
            <p:ph type="title"/>
          </p:nvPr>
        </p:nvSpPr>
        <p:spPr>
          <a:xfrm>
            <a:off x="457200" y="169429"/>
            <a:ext cx="8229600" cy="800835"/>
          </a:xfrm>
        </p:spPr>
        <p:txBody>
          <a:bodyPr>
            <a:normAutofit fontScale="90000"/>
          </a:bodyPr>
          <a:lstStyle/>
          <a:p>
            <a:r>
              <a:rPr lang="en-US" sz="6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JUUL</a:t>
            </a:r>
            <a:endParaRPr lang="en-US" sz="6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14888" y="5665601"/>
            <a:ext cx="487363" cy="487363"/>
          </a:xfrm>
          <a:prstGeom prst="rect">
            <a:avLst/>
          </a:prstGeom>
        </p:spPr>
      </p:pic>
    </p:spTree>
    <p:extLst>
      <p:ext uri="{BB962C8B-B14F-4D97-AF65-F5344CB8AC3E}">
        <p14:creationId xmlns:p14="http://schemas.microsoft.com/office/powerpoint/2010/main" val="210415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5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TRUE OR FALSE</a:t>
            </a:r>
            <a:endPar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Content Placeholder 2"/>
          <p:cNvSpPr>
            <a:spLocks noGrp="1"/>
          </p:cNvSpPr>
          <p:nvPr>
            <p:ph idx="1"/>
          </p:nvPr>
        </p:nvSpPr>
        <p:spPr>
          <a:xfrm>
            <a:off x="457200" y="2490956"/>
            <a:ext cx="8229600" cy="2259745"/>
          </a:xfrm>
        </p:spPr>
        <p:txBody>
          <a:bodyPr>
            <a:normAutofit/>
          </a:bodyPr>
          <a:lstStyle/>
          <a:p>
            <a:r>
              <a:rPr lang="en-US" sz="4000" dirty="0" err="1" smtClean="0"/>
              <a:t>Vaping</a:t>
            </a:r>
            <a:r>
              <a:rPr lang="en-US" sz="4000" dirty="0" smtClean="0"/>
              <a:t> is not dangerous, it’s actually just water vapor.</a:t>
            </a:r>
            <a:endParaRPr lang="en-US" sz="4000" dirty="0"/>
          </a:p>
        </p:txBody>
      </p:sp>
      <p:pic>
        <p:nvPicPr>
          <p:cNvPr id="6" name="Picture 5" descr="false-stamp-4-1024x681.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42470" y="1204127"/>
            <a:ext cx="7132150" cy="4057891"/>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1411" y="6072868"/>
            <a:ext cx="487363" cy="487363"/>
          </a:xfrm>
          <a:prstGeom prst="rect">
            <a:avLst/>
          </a:prstGeom>
        </p:spPr>
      </p:pic>
    </p:spTree>
    <p:extLst>
      <p:ext uri="{BB962C8B-B14F-4D97-AF65-F5344CB8AC3E}">
        <p14:creationId xmlns:p14="http://schemas.microsoft.com/office/powerpoint/2010/main" val="418254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37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1930</TotalTime>
  <Words>4915</Words>
  <Application>Microsoft Office PowerPoint</Application>
  <PresentationFormat>On-screen Show (4:3)</PresentationFormat>
  <Paragraphs>366</Paragraphs>
  <Slides>35</Slides>
  <Notes>29</Notes>
  <HiddenSlides>0</HiddenSlides>
  <MMClips>34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Calibri</vt:lpstr>
      <vt:lpstr> Black </vt:lpstr>
      <vt:lpstr>Escaping Vaping</vt:lpstr>
      <vt:lpstr>What do you know about vaping?</vt:lpstr>
      <vt:lpstr>What are Vapes or E-cigarettes?</vt:lpstr>
      <vt:lpstr>How Do They Work?</vt:lpstr>
      <vt:lpstr>TRUE OR FALSE</vt:lpstr>
      <vt:lpstr>Nicotine</vt:lpstr>
      <vt:lpstr>Nicotine and Our Brain</vt:lpstr>
      <vt:lpstr>JUUL</vt:lpstr>
      <vt:lpstr>TRUE OR FALSE</vt:lpstr>
      <vt:lpstr>So, what’s actually is in there?</vt:lpstr>
      <vt:lpstr>Other Chemicals</vt:lpstr>
      <vt:lpstr>Popcorn Lung</vt:lpstr>
      <vt:lpstr>Other Hazards</vt:lpstr>
      <vt:lpstr>PowerPoint Presentation</vt:lpstr>
      <vt:lpstr>TRUE OR FALSE</vt:lpstr>
      <vt:lpstr>Marketing to Youth</vt:lpstr>
      <vt:lpstr>What Do You See?</vt:lpstr>
      <vt:lpstr>…and Again</vt:lpstr>
      <vt:lpstr>California Proposition 65</vt:lpstr>
      <vt:lpstr>Concerns for Health</vt:lpstr>
      <vt:lpstr>EVALI</vt:lpstr>
      <vt:lpstr>EVALI Worldwide</vt:lpstr>
      <vt:lpstr>Right From The Source</vt:lpstr>
      <vt:lpstr>What Were They Vaping?</vt:lpstr>
      <vt:lpstr>Vaping Marijuana</vt:lpstr>
      <vt:lpstr>Health Effects of Vaping Marijuana</vt:lpstr>
      <vt:lpstr>PowerPoint Presentation</vt:lpstr>
      <vt:lpstr>Vitamin E Acetate</vt:lpstr>
      <vt:lpstr>Are you ready to quit?</vt:lpstr>
      <vt:lpstr>Symptoms of Withdrawal</vt:lpstr>
      <vt:lpstr>Healthy Coping Skills</vt:lpstr>
      <vt:lpstr>The Keys to Success</vt:lpstr>
      <vt:lpstr>Resources</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Gan</dc:creator>
  <cp:lastModifiedBy>Kelly Larney</cp:lastModifiedBy>
  <cp:revision>365</cp:revision>
  <dcterms:created xsi:type="dcterms:W3CDTF">2020-04-02T19:28:33Z</dcterms:created>
  <dcterms:modified xsi:type="dcterms:W3CDTF">2020-07-15T13:56:09Z</dcterms:modified>
</cp:coreProperties>
</file>